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63" r:id="rId3"/>
    <p:sldId id="258" r:id="rId4"/>
    <p:sldId id="260" r:id="rId5"/>
    <p:sldId id="267" r:id="rId6"/>
    <p:sldId id="261" r:id="rId7"/>
    <p:sldId id="268" r:id="rId8"/>
    <p:sldId id="269" r:id="rId9"/>
    <p:sldId id="270" r:id="rId10"/>
    <p:sldId id="262" r:id="rId11"/>
    <p:sldId id="271" r:id="rId12"/>
    <p:sldId id="273" r:id="rId13"/>
    <p:sldId id="275" r:id="rId14"/>
    <p:sldId id="276" r:id="rId15"/>
    <p:sldId id="272" r:id="rId16"/>
    <p:sldId id="287" r:id="rId17"/>
    <p:sldId id="288" r:id="rId18"/>
    <p:sldId id="285" r:id="rId19"/>
    <p:sldId id="277" r:id="rId20"/>
    <p:sldId id="280" r:id="rId21"/>
    <p:sldId id="281" r:id="rId22"/>
    <p:sldId id="282" r:id="rId23"/>
    <p:sldId id="283" r:id="rId24"/>
    <p:sldId id="28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EDB"/>
    <a:srgbClr val="FD6501"/>
    <a:srgbClr val="005D82"/>
    <a:srgbClr val="62D32D"/>
    <a:srgbClr val="FFFFFF"/>
    <a:srgbClr val="00A8E0"/>
    <a:srgbClr val="009FD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75" autoAdjust="0"/>
    <p:restoredTop sz="91774" autoAdjust="0"/>
  </p:normalViewPr>
  <p:slideViewPr>
    <p:cSldViewPr snapToGrid="0">
      <p:cViewPr varScale="1">
        <p:scale>
          <a:sx n="80" d="100"/>
          <a:sy n="80" d="100"/>
        </p:scale>
        <p:origin x="590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C22056-7AC4-484E-B1EC-DABDE983BF7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B34E30-36E7-4A4C-8BD9-738573C6ECA6}">
      <dgm:prSet/>
      <dgm:spPr>
        <a:solidFill>
          <a:srgbClr val="009EDB"/>
        </a:solidFill>
      </dgm:spPr>
      <dgm:t>
        <a:bodyPr/>
        <a:lstStyle/>
        <a:p>
          <a:r>
            <a:rPr lang="en-US" b="0" dirty="0"/>
            <a:t>Use AT&amp;T’s IOT to create the first-ever social remote viewing program.</a:t>
          </a:r>
        </a:p>
      </dgm:t>
    </dgm:pt>
    <dgm:pt modelId="{95694804-36D8-4131-B0BE-589AD806C8EB}" type="parTrans" cxnId="{75D2D230-64EA-4704-A8CE-4D0BA928D1CD}">
      <dgm:prSet/>
      <dgm:spPr/>
      <dgm:t>
        <a:bodyPr/>
        <a:lstStyle/>
        <a:p>
          <a:endParaRPr lang="en-US"/>
        </a:p>
      </dgm:t>
    </dgm:pt>
    <dgm:pt modelId="{DE9B550C-70A1-4451-8574-66673661974A}" type="sibTrans" cxnId="{75D2D230-64EA-4704-A8CE-4D0BA928D1CD}">
      <dgm:prSet/>
      <dgm:spPr/>
      <dgm:t>
        <a:bodyPr/>
        <a:lstStyle/>
        <a:p>
          <a:endParaRPr lang="en-US"/>
        </a:p>
      </dgm:t>
    </dgm:pt>
    <dgm:pt modelId="{CBD1D6D0-1B97-42FC-92DA-8B239264F2C3}">
      <dgm:prSet/>
      <dgm:spPr>
        <a:solidFill>
          <a:srgbClr val="009EDB"/>
        </a:solidFill>
      </dgm:spPr>
      <dgm:t>
        <a:bodyPr/>
        <a:lstStyle/>
        <a:p>
          <a:r>
            <a:rPr lang="en-US" dirty="0"/>
            <a:t>$1.6</a:t>
          </a:r>
          <a:r>
            <a:rPr lang="en-US" baseline="0" dirty="0"/>
            <a:t> billion in additional revenue over 5 years</a:t>
          </a:r>
          <a:endParaRPr lang="en-US" dirty="0"/>
        </a:p>
      </dgm:t>
    </dgm:pt>
    <dgm:pt modelId="{07997F00-44E2-4CF1-A6F3-09722DC73E98}" type="parTrans" cxnId="{6A4795AD-BA2E-4FB4-8711-0A503C8A6684}">
      <dgm:prSet/>
      <dgm:spPr/>
      <dgm:t>
        <a:bodyPr/>
        <a:lstStyle/>
        <a:p>
          <a:endParaRPr lang="en-US"/>
        </a:p>
      </dgm:t>
    </dgm:pt>
    <dgm:pt modelId="{282759CA-B19F-433D-923B-8658FBF06CA7}" type="sibTrans" cxnId="{6A4795AD-BA2E-4FB4-8711-0A503C8A6684}">
      <dgm:prSet/>
      <dgm:spPr/>
      <dgm:t>
        <a:bodyPr/>
        <a:lstStyle/>
        <a:p>
          <a:endParaRPr lang="en-US"/>
        </a:p>
      </dgm:t>
    </dgm:pt>
    <dgm:pt modelId="{D5019A6E-FE1C-4A40-9A13-8577070E283A}">
      <dgm:prSet/>
      <dgm:spPr>
        <a:solidFill>
          <a:srgbClr val="009EDB"/>
        </a:solidFill>
      </dgm:spPr>
      <dgm:t>
        <a:bodyPr/>
        <a:lstStyle/>
        <a:p>
          <a:r>
            <a:rPr lang="en-US" b="0" dirty="0"/>
            <a:t>4.5 million additional subscribers within 5 years</a:t>
          </a:r>
        </a:p>
      </dgm:t>
    </dgm:pt>
    <dgm:pt modelId="{EF5DCA7B-ACA1-4D9D-AF9F-B9A93F99325C}" type="parTrans" cxnId="{50358BDD-F1C7-4CDF-B570-310486F595D4}">
      <dgm:prSet/>
      <dgm:spPr/>
      <dgm:t>
        <a:bodyPr/>
        <a:lstStyle/>
        <a:p>
          <a:endParaRPr lang="en-US"/>
        </a:p>
      </dgm:t>
    </dgm:pt>
    <dgm:pt modelId="{5EB4A308-2EA4-4B62-83EB-CAEF01FC19C5}" type="sibTrans" cxnId="{50358BDD-F1C7-4CDF-B570-310486F595D4}">
      <dgm:prSet/>
      <dgm:spPr/>
      <dgm:t>
        <a:bodyPr/>
        <a:lstStyle/>
        <a:p>
          <a:endParaRPr lang="en-US"/>
        </a:p>
      </dgm:t>
    </dgm:pt>
    <dgm:pt modelId="{DF700230-4F59-4276-A720-E194951605F0}" type="pres">
      <dgm:prSet presAssocID="{2FC22056-7AC4-484E-B1EC-DABDE983BF7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C13596A1-6201-4517-A54E-B0C9BA536D32}" type="pres">
      <dgm:prSet presAssocID="{2DB34E30-36E7-4A4C-8BD9-738573C6ECA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53EB9C3-E02C-4BF6-9884-134CE842E86E}" type="pres">
      <dgm:prSet presAssocID="{DE9B550C-70A1-4451-8574-66673661974A}" presName="spacer" presStyleCnt="0"/>
      <dgm:spPr/>
    </dgm:pt>
    <dgm:pt modelId="{77E2CFAC-8F9B-4F00-89EA-542CFB3AE5BA}" type="pres">
      <dgm:prSet presAssocID="{CBD1D6D0-1B97-42FC-92DA-8B239264F2C3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9756060-D8AF-48CE-B693-890D6F8EF434}" type="pres">
      <dgm:prSet presAssocID="{282759CA-B19F-433D-923B-8658FBF06CA7}" presName="spacer" presStyleCnt="0"/>
      <dgm:spPr/>
    </dgm:pt>
    <dgm:pt modelId="{E7E7B885-B095-46DC-AF9A-4DDD1AFC2AEB}" type="pres">
      <dgm:prSet presAssocID="{D5019A6E-FE1C-4A40-9A13-8577070E283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75D2D230-64EA-4704-A8CE-4D0BA928D1CD}" srcId="{2FC22056-7AC4-484E-B1EC-DABDE983BF73}" destId="{2DB34E30-36E7-4A4C-8BD9-738573C6ECA6}" srcOrd="0" destOrd="0" parTransId="{95694804-36D8-4131-B0BE-589AD806C8EB}" sibTransId="{DE9B550C-70A1-4451-8574-66673661974A}"/>
    <dgm:cxn modelId="{5CAD7BB2-F350-4978-8F71-40FEE6553842}" type="presOf" srcId="{D5019A6E-FE1C-4A40-9A13-8577070E283A}" destId="{E7E7B885-B095-46DC-AF9A-4DDD1AFC2AEB}" srcOrd="0" destOrd="0" presId="urn:microsoft.com/office/officeart/2005/8/layout/vList2"/>
    <dgm:cxn modelId="{50358BDD-F1C7-4CDF-B570-310486F595D4}" srcId="{2FC22056-7AC4-484E-B1EC-DABDE983BF73}" destId="{D5019A6E-FE1C-4A40-9A13-8577070E283A}" srcOrd="2" destOrd="0" parTransId="{EF5DCA7B-ACA1-4D9D-AF9F-B9A93F99325C}" sibTransId="{5EB4A308-2EA4-4B62-83EB-CAEF01FC19C5}"/>
    <dgm:cxn modelId="{6A4795AD-BA2E-4FB4-8711-0A503C8A6684}" srcId="{2FC22056-7AC4-484E-B1EC-DABDE983BF73}" destId="{CBD1D6D0-1B97-42FC-92DA-8B239264F2C3}" srcOrd="1" destOrd="0" parTransId="{07997F00-44E2-4CF1-A6F3-09722DC73E98}" sibTransId="{282759CA-B19F-433D-923B-8658FBF06CA7}"/>
    <dgm:cxn modelId="{98915BF7-7CAD-4FD8-9A19-63F58C6346E8}" type="presOf" srcId="{CBD1D6D0-1B97-42FC-92DA-8B239264F2C3}" destId="{77E2CFAC-8F9B-4F00-89EA-542CFB3AE5BA}" srcOrd="0" destOrd="0" presId="urn:microsoft.com/office/officeart/2005/8/layout/vList2"/>
    <dgm:cxn modelId="{4BF47E67-D642-41F4-AE6D-69A9F9B08F4A}" type="presOf" srcId="{2FC22056-7AC4-484E-B1EC-DABDE983BF73}" destId="{DF700230-4F59-4276-A720-E194951605F0}" srcOrd="0" destOrd="0" presId="urn:microsoft.com/office/officeart/2005/8/layout/vList2"/>
    <dgm:cxn modelId="{0693A9EE-A00C-4639-A75E-2ED481A19CDC}" type="presOf" srcId="{2DB34E30-36E7-4A4C-8BD9-738573C6ECA6}" destId="{C13596A1-6201-4517-A54E-B0C9BA536D32}" srcOrd="0" destOrd="0" presId="urn:microsoft.com/office/officeart/2005/8/layout/vList2"/>
    <dgm:cxn modelId="{B839C573-10D4-48C6-9DD2-961422B14E5E}" type="presParOf" srcId="{DF700230-4F59-4276-A720-E194951605F0}" destId="{C13596A1-6201-4517-A54E-B0C9BA536D32}" srcOrd="0" destOrd="0" presId="urn:microsoft.com/office/officeart/2005/8/layout/vList2"/>
    <dgm:cxn modelId="{8AA9F17F-5031-420F-B526-60589631DD4E}" type="presParOf" srcId="{DF700230-4F59-4276-A720-E194951605F0}" destId="{F53EB9C3-E02C-4BF6-9884-134CE842E86E}" srcOrd="1" destOrd="0" presId="urn:microsoft.com/office/officeart/2005/8/layout/vList2"/>
    <dgm:cxn modelId="{4744EDB8-E87B-4C80-923C-5EAAC4D0622D}" type="presParOf" srcId="{DF700230-4F59-4276-A720-E194951605F0}" destId="{77E2CFAC-8F9B-4F00-89EA-542CFB3AE5BA}" srcOrd="2" destOrd="0" presId="urn:microsoft.com/office/officeart/2005/8/layout/vList2"/>
    <dgm:cxn modelId="{D0F7B5C7-D1AE-4B5E-B21A-C7233DCBF131}" type="presParOf" srcId="{DF700230-4F59-4276-A720-E194951605F0}" destId="{79756060-D8AF-48CE-B693-890D6F8EF434}" srcOrd="3" destOrd="0" presId="urn:microsoft.com/office/officeart/2005/8/layout/vList2"/>
    <dgm:cxn modelId="{DE41F304-47FD-4347-A090-E87EC607EF13}" type="presParOf" srcId="{DF700230-4F59-4276-A720-E194951605F0}" destId="{E7E7B885-B095-46DC-AF9A-4DDD1AFC2AE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C22056-7AC4-484E-B1EC-DABDE983BF7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D37618-654B-C241-808E-BA5BEC3E678A}">
      <dgm:prSet/>
      <dgm:spPr>
        <a:solidFill>
          <a:srgbClr val="009EDB"/>
        </a:solidFill>
      </dgm:spPr>
      <dgm:t>
        <a:bodyPr/>
        <a:lstStyle/>
        <a:p>
          <a:r>
            <a:rPr lang="en-US" b="0" dirty="0"/>
            <a:t>Use AT&amp;T’s IOT to create the first-ever social remote viewing program.</a:t>
          </a:r>
        </a:p>
      </dgm:t>
    </dgm:pt>
    <dgm:pt modelId="{25B9121F-D4BB-0C48-A85E-699097B3CFAE}" type="parTrans" cxnId="{8C957391-4B45-654F-97F1-C614DDB15FF1}">
      <dgm:prSet/>
      <dgm:spPr/>
      <dgm:t>
        <a:bodyPr/>
        <a:lstStyle/>
        <a:p>
          <a:endParaRPr lang="en-US"/>
        </a:p>
      </dgm:t>
    </dgm:pt>
    <dgm:pt modelId="{7CDA6068-2A63-6148-B89A-42F3818B5063}" type="sibTrans" cxnId="{8C957391-4B45-654F-97F1-C614DDB15FF1}">
      <dgm:prSet/>
      <dgm:spPr/>
      <dgm:t>
        <a:bodyPr/>
        <a:lstStyle/>
        <a:p>
          <a:endParaRPr lang="en-US"/>
        </a:p>
      </dgm:t>
    </dgm:pt>
    <dgm:pt modelId="{C4A5794D-642D-3844-B285-C399831AD675}">
      <dgm:prSet/>
      <dgm:spPr>
        <a:solidFill>
          <a:srgbClr val="009EDB"/>
        </a:solidFill>
      </dgm:spPr>
      <dgm:t>
        <a:bodyPr/>
        <a:lstStyle/>
        <a:p>
          <a:r>
            <a:rPr lang="en-US" dirty="0"/>
            <a:t>$1.6</a:t>
          </a:r>
          <a:r>
            <a:rPr lang="en-US" baseline="0" dirty="0"/>
            <a:t> billion in additional revenue over 5 years</a:t>
          </a:r>
          <a:endParaRPr lang="en-US" dirty="0"/>
        </a:p>
      </dgm:t>
    </dgm:pt>
    <dgm:pt modelId="{35F0E517-65EC-814B-B10D-2DAC73FF907D}" type="parTrans" cxnId="{D066671B-17A1-744D-A687-D01F554E38FB}">
      <dgm:prSet/>
      <dgm:spPr/>
      <dgm:t>
        <a:bodyPr/>
        <a:lstStyle/>
        <a:p>
          <a:endParaRPr lang="en-US"/>
        </a:p>
      </dgm:t>
    </dgm:pt>
    <dgm:pt modelId="{A1BA278E-F66C-5344-810A-75CC7BE4F1EA}" type="sibTrans" cxnId="{D066671B-17A1-744D-A687-D01F554E38FB}">
      <dgm:prSet/>
      <dgm:spPr/>
      <dgm:t>
        <a:bodyPr/>
        <a:lstStyle/>
        <a:p>
          <a:endParaRPr lang="en-US"/>
        </a:p>
      </dgm:t>
    </dgm:pt>
    <dgm:pt modelId="{4F355B49-82C4-C24E-AB5F-5AA92DAE761D}">
      <dgm:prSet/>
      <dgm:spPr>
        <a:solidFill>
          <a:srgbClr val="009EDB"/>
        </a:solidFill>
      </dgm:spPr>
      <dgm:t>
        <a:bodyPr/>
        <a:lstStyle/>
        <a:p>
          <a:r>
            <a:rPr lang="en-US" b="0" dirty="0"/>
            <a:t>4.5 million additional subscribers within 5 years</a:t>
          </a:r>
        </a:p>
      </dgm:t>
    </dgm:pt>
    <dgm:pt modelId="{8DD5CE34-77CB-784F-9273-A0797CD87BC5}" type="parTrans" cxnId="{65FFDD8C-D5A5-2C41-B12B-CB40FABF4AA6}">
      <dgm:prSet/>
      <dgm:spPr/>
      <dgm:t>
        <a:bodyPr/>
        <a:lstStyle/>
        <a:p>
          <a:endParaRPr lang="en-US"/>
        </a:p>
      </dgm:t>
    </dgm:pt>
    <dgm:pt modelId="{2069CBDB-A421-A14B-960E-F45E13D32399}" type="sibTrans" cxnId="{65FFDD8C-D5A5-2C41-B12B-CB40FABF4AA6}">
      <dgm:prSet/>
      <dgm:spPr/>
      <dgm:t>
        <a:bodyPr/>
        <a:lstStyle/>
        <a:p>
          <a:endParaRPr lang="en-US"/>
        </a:p>
      </dgm:t>
    </dgm:pt>
    <dgm:pt modelId="{DF700230-4F59-4276-A720-E194951605F0}" type="pres">
      <dgm:prSet presAssocID="{2FC22056-7AC4-484E-B1EC-DABDE983BF7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5F13A3B-BD2C-4447-A082-671D56097B70}" type="pres">
      <dgm:prSet presAssocID="{32D37618-654B-C241-808E-BA5BEC3E678A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CF018C5-E8F4-6249-A2CF-648B87CE3EA4}" type="pres">
      <dgm:prSet presAssocID="{7CDA6068-2A63-6148-B89A-42F3818B5063}" presName="spacer" presStyleCnt="0"/>
      <dgm:spPr/>
    </dgm:pt>
    <dgm:pt modelId="{5612D25E-2394-0542-8128-1A75A0BE31D1}" type="pres">
      <dgm:prSet presAssocID="{C4A5794D-642D-3844-B285-C399831AD675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E31BDE4-7671-8B4B-9CD0-06C4C0696634}" type="pres">
      <dgm:prSet presAssocID="{A1BA278E-F66C-5344-810A-75CC7BE4F1EA}" presName="spacer" presStyleCnt="0"/>
      <dgm:spPr/>
    </dgm:pt>
    <dgm:pt modelId="{217C8D6B-3E44-7347-A9FA-093FDB37DC4D}" type="pres">
      <dgm:prSet presAssocID="{4F355B49-82C4-C24E-AB5F-5AA92DAE761D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8C957391-4B45-654F-97F1-C614DDB15FF1}" srcId="{2FC22056-7AC4-484E-B1EC-DABDE983BF73}" destId="{32D37618-654B-C241-808E-BA5BEC3E678A}" srcOrd="0" destOrd="0" parTransId="{25B9121F-D4BB-0C48-A85E-699097B3CFAE}" sibTransId="{7CDA6068-2A63-6148-B89A-42F3818B5063}"/>
    <dgm:cxn modelId="{65FFDD8C-D5A5-2C41-B12B-CB40FABF4AA6}" srcId="{2FC22056-7AC4-484E-B1EC-DABDE983BF73}" destId="{4F355B49-82C4-C24E-AB5F-5AA92DAE761D}" srcOrd="2" destOrd="0" parTransId="{8DD5CE34-77CB-784F-9273-A0797CD87BC5}" sibTransId="{2069CBDB-A421-A14B-960E-F45E13D32399}"/>
    <dgm:cxn modelId="{1FFBBE40-7F7C-E34C-B6B3-F8104EC9C4DB}" type="presOf" srcId="{32D37618-654B-C241-808E-BA5BEC3E678A}" destId="{15F13A3B-BD2C-4447-A082-671D56097B70}" srcOrd="0" destOrd="0" presId="urn:microsoft.com/office/officeart/2005/8/layout/vList2"/>
    <dgm:cxn modelId="{D066671B-17A1-744D-A687-D01F554E38FB}" srcId="{2FC22056-7AC4-484E-B1EC-DABDE983BF73}" destId="{C4A5794D-642D-3844-B285-C399831AD675}" srcOrd="1" destOrd="0" parTransId="{35F0E517-65EC-814B-B10D-2DAC73FF907D}" sibTransId="{A1BA278E-F66C-5344-810A-75CC7BE4F1EA}"/>
    <dgm:cxn modelId="{9045DA0D-1E74-644C-83BB-96670F2023B0}" type="presOf" srcId="{C4A5794D-642D-3844-B285-C399831AD675}" destId="{5612D25E-2394-0542-8128-1A75A0BE31D1}" srcOrd="0" destOrd="0" presId="urn:microsoft.com/office/officeart/2005/8/layout/vList2"/>
    <dgm:cxn modelId="{8E597A1F-2AB3-EF4B-955E-743942E0228E}" type="presOf" srcId="{4F355B49-82C4-C24E-AB5F-5AA92DAE761D}" destId="{217C8D6B-3E44-7347-A9FA-093FDB37DC4D}" srcOrd="0" destOrd="0" presId="urn:microsoft.com/office/officeart/2005/8/layout/vList2"/>
    <dgm:cxn modelId="{4BF47E67-D642-41F4-AE6D-69A9F9B08F4A}" type="presOf" srcId="{2FC22056-7AC4-484E-B1EC-DABDE983BF73}" destId="{DF700230-4F59-4276-A720-E194951605F0}" srcOrd="0" destOrd="0" presId="urn:microsoft.com/office/officeart/2005/8/layout/vList2"/>
    <dgm:cxn modelId="{FFA8A33F-4B95-4241-825F-37D014440065}" type="presParOf" srcId="{DF700230-4F59-4276-A720-E194951605F0}" destId="{15F13A3B-BD2C-4447-A082-671D56097B70}" srcOrd="0" destOrd="0" presId="urn:microsoft.com/office/officeart/2005/8/layout/vList2"/>
    <dgm:cxn modelId="{FACA5200-A0A6-3B42-8207-841DBEB77F27}" type="presParOf" srcId="{DF700230-4F59-4276-A720-E194951605F0}" destId="{ACF018C5-E8F4-6249-A2CF-648B87CE3EA4}" srcOrd="1" destOrd="0" presId="urn:microsoft.com/office/officeart/2005/8/layout/vList2"/>
    <dgm:cxn modelId="{021D9919-2108-1F4B-B810-FE59F4450F7D}" type="presParOf" srcId="{DF700230-4F59-4276-A720-E194951605F0}" destId="{5612D25E-2394-0542-8128-1A75A0BE31D1}" srcOrd="2" destOrd="0" presId="urn:microsoft.com/office/officeart/2005/8/layout/vList2"/>
    <dgm:cxn modelId="{84B526E0-F906-CF48-92E0-5F5BDD63DB11}" type="presParOf" srcId="{DF700230-4F59-4276-A720-E194951605F0}" destId="{AE31BDE4-7671-8B4B-9CD0-06C4C0696634}" srcOrd="3" destOrd="0" presId="urn:microsoft.com/office/officeart/2005/8/layout/vList2"/>
    <dgm:cxn modelId="{B96579CC-101B-5249-89FA-980CC1A326B8}" type="presParOf" srcId="{DF700230-4F59-4276-A720-E194951605F0}" destId="{217C8D6B-3E44-7347-A9FA-093FDB37DC4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3596A1-6201-4517-A54E-B0C9BA536D32}">
      <dsp:nvSpPr>
        <dsp:cNvPr id="0" name=""/>
        <dsp:cNvSpPr/>
      </dsp:nvSpPr>
      <dsp:spPr>
        <a:xfrm>
          <a:off x="0" y="673625"/>
          <a:ext cx="10812139" cy="695565"/>
        </a:xfrm>
        <a:prstGeom prst="roundRect">
          <a:avLst/>
        </a:prstGeom>
        <a:solidFill>
          <a:srgbClr val="009ED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kern="1200" dirty="0"/>
            <a:t>Use AT&amp;T’s IOT to create the first-ever social remote viewing program.</a:t>
          </a:r>
        </a:p>
      </dsp:txBody>
      <dsp:txXfrm>
        <a:off x="33955" y="707580"/>
        <a:ext cx="10744229" cy="627655"/>
      </dsp:txXfrm>
    </dsp:sp>
    <dsp:sp modelId="{77E2CFAC-8F9B-4F00-89EA-542CFB3AE5BA}">
      <dsp:nvSpPr>
        <dsp:cNvPr id="0" name=""/>
        <dsp:cNvSpPr/>
      </dsp:nvSpPr>
      <dsp:spPr>
        <a:xfrm>
          <a:off x="0" y="1452710"/>
          <a:ext cx="10812139" cy="695565"/>
        </a:xfrm>
        <a:prstGeom prst="roundRect">
          <a:avLst/>
        </a:prstGeom>
        <a:solidFill>
          <a:srgbClr val="009ED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$1.6</a:t>
          </a:r>
          <a:r>
            <a:rPr lang="en-US" sz="2900" kern="1200" baseline="0" dirty="0"/>
            <a:t> billion in additional revenue over 5 years</a:t>
          </a:r>
          <a:endParaRPr lang="en-US" sz="2900" kern="1200" dirty="0"/>
        </a:p>
      </dsp:txBody>
      <dsp:txXfrm>
        <a:off x="33955" y="1486665"/>
        <a:ext cx="10744229" cy="627655"/>
      </dsp:txXfrm>
    </dsp:sp>
    <dsp:sp modelId="{E7E7B885-B095-46DC-AF9A-4DDD1AFC2AEB}">
      <dsp:nvSpPr>
        <dsp:cNvPr id="0" name=""/>
        <dsp:cNvSpPr/>
      </dsp:nvSpPr>
      <dsp:spPr>
        <a:xfrm>
          <a:off x="0" y="2231795"/>
          <a:ext cx="10812139" cy="695565"/>
        </a:xfrm>
        <a:prstGeom prst="roundRect">
          <a:avLst/>
        </a:prstGeom>
        <a:solidFill>
          <a:srgbClr val="009ED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kern="1200" dirty="0"/>
            <a:t>4.5 million additional subscribers within 5 years</a:t>
          </a:r>
        </a:p>
      </dsp:txBody>
      <dsp:txXfrm>
        <a:off x="33955" y="2265750"/>
        <a:ext cx="10744229" cy="6276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13A3B-BD2C-4447-A082-671D56097B70}">
      <dsp:nvSpPr>
        <dsp:cNvPr id="0" name=""/>
        <dsp:cNvSpPr/>
      </dsp:nvSpPr>
      <dsp:spPr>
        <a:xfrm>
          <a:off x="0" y="673625"/>
          <a:ext cx="10812139" cy="695565"/>
        </a:xfrm>
        <a:prstGeom prst="roundRect">
          <a:avLst/>
        </a:prstGeom>
        <a:solidFill>
          <a:srgbClr val="009ED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kern="1200" dirty="0"/>
            <a:t>Use AT&amp;T’s IOT to create the first-ever social remote viewing program.</a:t>
          </a:r>
        </a:p>
      </dsp:txBody>
      <dsp:txXfrm>
        <a:off x="33955" y="707580"/>
        <a:ext cx="10744229" cy="627655"/>
      </dsp:txXfrm>
    </dsp:sp>
    <dsp:sp modelId="{5612D25E-2394-0542-8128-1A75A0BE31D1}">
      <dsp:nvSpPr>
        <dsp:cNvPr id="0" name=""/>
        <dsp:cNvSpPr/>
      </dsp:nvSpPr>
      <dsp:spPr>
        <a:xfrm>
          <a:off x="0" y="1452710"/>
          <a:ext cx="10812139" cy="695565"/>
        </a:xfrm>
        <a:prstGeom prst="roundRect">
          <a:avLst/>
        </a:prstGeom>
        <a:solidFill>
          <a:srgbClr val="009ED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/>
            <a:t>$1.6</a:t>
          </a:r>
          <a:r>
            <a:rPr lang="en-US" sz="2900" kern="1200" baseline="0" dirty="0"/>
            <a:t> billion in additional revenue over 5 years</a:t>
          </a:r>
          <a:endParaRPr lang="en-US" sz="2900" kern="1200" dirty="0"/>
        </a:p>
      </dsp:txBody>
      <dsp:txXfrm>
        <a:off x="33955" y="1486665"/>
        <a:ext cx="10744229" cy="627655"/>
      </dsp:txXfrm>
    </dsp:sp>
    <dsp:sp modelId="{217C8D6B-3E44-7347-A9FA-093FDB37DC4D}">
      <dsp:nvSpPr>
        <dsp:cNvPr id="0" name=""/>
        <dsp:cNvSpPr/>
      </dsp:nvSpPr>
      <dsp:spPr>
        <a:xfrm>
          <a:off x="0" y="2231795"/>
          <a:ext cx="10812139" cy="695565"/>
        </a:xfrm>
        <a:prstGeom prst="roundRect">
          <a:avLst/>
        </a:prstGeom>
        <a:solidFill>
          <a:srgbClr val="009ED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kern="1200" dirty="0"/>
            <a:t>4.5 million additional subscribers within 5 years</a:t>
          </a:r>
        </a:p>
      </dsp:txBody>
      <dsp:txXfrm>
        <a:off x="33955" y="2265750"/>
        <a:ext cx="10744229" cy="6276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jpeg>
</file>

<file path=ppt/media/image2.jpg>
</file>

<file path=ppt/media/image20.png>
</file>

<file path=ppt/media/image21.png>
</file>

<file path=ppt/media/image21.svg>
</file>

<file path=ppt/media/image22.png>
</file>

<file path=ppt/media/image23.JPG>
</file>

<file path=ppt/media/image23.svg>
</file>

<file path=ppt/media/image24.png>
</file>

<file path=ppt/media/image25.png>
</file>

<file path=ppt/media/image25.sv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jpeg>
</file>

<file path=ppt/media/image8.JP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66EB18-9F1D-45C6-9883-3A3D039EF40C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C684B5-C882-4EC2-8C9F-472711AB3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05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https://techcrunch.com/2017/09/13/56-6-million-u-s-consumers-to-go-without-pay-tv-this-year-as-cord-cutting-accelerates/</a:t>
            </a:r>
          </a:p>
          <a:p>
            <a:endParaRPr lang="en-US" dirty="0"/>
          </a:p>
          <a:p>
            <a:r>
              <a:rPr lang="en-US" dirty="0"/>
              <a:t>https://www-statista-com.libproxy2.usc.edu/statistics/305416/cord-cutting-reasons/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4B5-C882-4EC2-8C9F-472711AB33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9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Churn Rate Est.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Cabel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1%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Netflix 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5%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19%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Hulu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50%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 TV Now Est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19%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4B5-C882-4EC2-8C9F-472711AB332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28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684B5-C882-4EC2-8C9F-472711AB332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71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A8736-9698-40C5-80B0-4550CAD22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B4CFA0F4-F467-433A-8FBC-07B9D93931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6781" cy="162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703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DEE4-F311-4841-B7E7-343238A15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5BF829-A1DA-4EFB-8321-CA62085751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E9ED5-7EBA-4372-B6F5-0648BCC64C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32DE9-555B-4BDF-B554-0B51E1B72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ACD52-DE25-4B04-85B8-215658F06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9AB07-A471-4C17-8A82-A8B220886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12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099A2-7680-4ACD-95B2-AD1223234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5630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A21EE3-37A1-43EE-8F9D-DC939FAF73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A7400-8FA9-4CA0-80A8-2B0CEEA01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8A890-5797-4996-97C5-1505C9497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2ACF9-2634-433E-B483-8D28A8CF2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661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44B998-5D43-4716-AD6A-90C6AD8B1A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765106-85D5-45EB-89B1-B3BB700D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E2A48-D32B-490E-82FC-1C313185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C1F16-B619-4FCC-83B6-5C801EDB4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7F28D-F345-44AE-A7DB-6FA1D191A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93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AFEF3-17AE-405A-9447-6A252A080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8BC4A8-CB42-417E-922B-432F43859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9330C-89AF-457E-9829-F8F0194D41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10F74-05F1-4E4C-8114-0F9618902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81B4B-4DF3-49C8-B9B4-645116244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93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>
          <a:gsLst>
            <a:gs pos="0">
              <a:schemeClr val="bg1">
                <a:lumMod val="50000"/>
                <a:lumOff val="50000"/>
              </a:schemeClr>
            </a:gs>
            <a:gs pos="82000">
              <a:srgbClr val="000000"/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A8736-9698-40C5-80B0-4550CAD22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0A57E9-8509-4586-A22B-E62729DED8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9"/>
          <a:stretch/>
        </p:blipFill>
        <p:spPr>
          <a:xfrm>
            <a:off x="0" y="-1"/>
            <a:ext cx="2105247" cy="190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968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286E-D0F6-4A14-B377-4E97138AC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988508-DD74-4764-8A91-FB094BDE9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32F21-191C-4198-BBBD-DB9587BB4C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8D3FB-C758-4FF2-BD20-F02B13823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EB814-9F00-410F-9C22-1FA051E9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52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E63A1-123B-42E4-9895-D16FCCE97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5630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32944-6222-4375-9004-9E51C6E6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A5DFA0-3E61-4097-9F74-E26473160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5795B7-3504-4C06-B407-A2B1F4E573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8E9DA0-28DB-49DE-88BB-A45AD0694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BE5B2-788E-49EF-A4E5-96DA81F2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87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2B614-064E-41F4-A9A2-611F7870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79E20-12C6-4B03-816A-0066D7BE47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405870-1EA1-4962-A667-58F14FAE89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3B76D-F0F2-4FAB-966A-5F4FAD0A36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C7697-9793-44CF-9D32-B97C14B1F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564D9B-EC6E-4B6C-B986-4D9B6AD1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3EFCB-4D97-4DB5-A2B1-F414E29A4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44CAF0-1AE4-4D54-9DD2-3255FBAB3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94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AC29D-66EB-427D-A0FF-4A8559CBD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5630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68AC34-ECC5-49DC-9063-4599A1536B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C9A386-97AF-4010-AEE8-63C75D928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023CE6-0916-4265-9217-292965E0C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680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5F7072-F12E-462C-A46D-374C1E84CE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A68C1B-9325-41CC-AC5E-5736A2389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A00D76-047E-42A4-9BDB-0EBB65B1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93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06D1A-A59B-474C-866A-152D93704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7C64E-0B8A-4B9B-BEA5-DE5FDB683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1696E0-1C38-4DE8-B702-4D815FBF4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3D352-78FE-4614-901F-16E27DE38F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764C17-3F6B-410F-8FAC-9B745CE00AB4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86EC26-31CC-4950-AEC0-FF1C2AA59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8DB7C-4AAC-45E4-8400-C6471757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82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519C8-FB9E-4761-A2D4-A5C19C99F8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93E20-BD03-41FE-AFA6-F2AA7998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01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svg"/><Relationship Id="rId5" Type="http://schemas.openxmlformats.org/officeDocument/2006/relationships/image" Target="../media/image21.png"/><Relationship Id="rId4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DC0B94A-BA39-4D3F-B565-3034929741F8}"/>
              </a:ext>
            </a:extLst>
          </p:cNvPr>
          <p:cNvGrpSpPr/>
          <p:nvPr/>
        </p:nvGrpSpPr>
        <p:grpSpPr>
          <a:xfrm>
            <a:off x="309154" y="0"/>
            <a:ext cx="3775111" cy="1642400"/>
            <a:chOff x="658666" y="607550"/>
            <a:chExt cx="3775111" cy="1642400"/>
          </a:xfrm>
        </p:grpSpPr>
        <p:pic>
          <p:nvPicPr>
            <p:cNvPr id="5" name="Picture 4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2C25CD0D-FEB5-47D6-ADD7-6D0015F40A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51" t="24130" r="18883" b="23613"/>
            <a:stretch/>
          </p:blipFill>
          <p:spPr>
            <a:xfrm>
              <a:off x="658666" y="689516"/>
              <a:ext cx="1659233" cy="1493240"/>
            </a:xfrm>
            <a:prstGeom prst="rect">
              <a:avLst/>
            </a:prstGeom>
          </p:spPr>
        </p:pic>
        <p:pic>
          <p:nvPicPr>
            <p:cNvPr id="3" name="Picture 2" descr="A picture containing object&#10;&#10;Description generated with high confidence">
              <a:extLst>
                <a:ext uri="{FF2B5EF4-FFF2-40B4-BE49-F238E27FC236}">
                  <a16:creationId xmlns:a16="http://schemas.microsoft.com/office/drawing/2014/main" id="{F0EBF232-873B-4AD6-A70E-D69E7E9C90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093"/>
            <a:stretch/>
          </p:blipFill>
          <p:spPr>
            <a:xfrm>
              <a:off x="2317899" y="607550"/>
              <a:ext cx="2115878" cy="1642400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0D38A44B-DF74-46AF-8ABF-896D90848C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113" y="395672"/>
            <a:ext cx="4082289" cy="881574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B62CEFF6-0EEF-47E5-A7AB-0052FE8B32FB}"/>
              </a:ext>
            </a:extLst>
          </p:cNvPr>
          <p:cNvGrpSpPr/>
          <p:nvPr/>
        </p:nvGrpSpPr>
        <p:grpSpPr>
          <a:xfrm>
            <a:off x="1767933" y="2804520"/>
            <a:ext cx="8543572" cy="3885700"/>
            <a:chOff x="1767933" y="2804520"/>
            <a:chExt cx="8543572" cy="3885700"/>
          </a:xfrm>
        </p:grpSpPr>
        <p:pic>
          <p:nvPicPr>
            <p:cNvPr id="4" name="Picture 3" descr="A person smiling for the camera&#10;&#10;Description generated with very high confidence">
              <a:extLst>
                <a:ext uri="{FF2B5EF4-FFF2-40B4-BE49-F238E27FC236}">
                  <a16:creationId xmlns:a16="http://schemas.microsoft.com/office/drawing/2014/main" id="{4BAFEE25-AF07-450B-AE1C-D7F7467598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74" r="8092" b="12800"/>
            <a:stretch/>
          </p:blipFill>
          <p:spPr>
            <a:xfrm>
              <a:off x="8290531" y="2804520"/>
              <a:ext cx="2020974" cy="2799856"/>
            </a:xfrm>
            <a:prstGeom prst="rect">
              <a:avLst/>
            </a:prstGeom>
            <a:ln w="127000" cap="sq" cmpd="sng">
              <a:solidFill>
                <a:schemeClr val="bg1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7" name="Picture 6" descr="A person smiling for the camera&#10;&#10;Description generated with very high confidence">
              <a:extLst>
                <a:ext uri="{FF2B5EF4-FFF2-40B4-BE49-F238E27FC236}">
                  <a16:creationId xmlns:a16="http://schemas.microsoft.com/office/drawing/2014/main" id="{AE2E28A7-C054-471F-B85E-3E02E3786A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641" b="21050"/>
            <a:stretch/>
          </p:blipFill>
          <p:spPr>
            <a:xfrm>
              <a:off x="5085513" y="2804520"/>
              <a:ext cx="2020974" cy="2799857"/>
            </a:xfrm>
            <a:prstGeom prst="rect">
              <a:avLst/>
            </a:prstGeom>
            <a:ln w="127000" cap="sq">
              <a:solidFill>
                <a:schemeClr val="bg1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12" name="Picture 11" descr="A person wearing a suit and tie smiling at the camera&#10;&#10;Description generated with very high confidence">
              <a:extLst>
                <a:ext uri="{FF2B5EF4-FFF2-40B4-BE49-F238E27FC236}">
                  <a16:creationId xmlns:a16="http://schemas.microsoft.com/office/drawing/2014/main" id="{E361CB97-B6D5-40BD-810C-6A84F9FEED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87" r="14987"/>
            <a:stretch/>
          </p:blipFill>
          <p:spPr>
            <a:xfrm>
              <a:off x="1880495" y="2804520"/>
              <a:ext cx="2020974" cy="2799856"/>
            </a:xfrm>
            <a:prstGeom prst="rect">
              <a:avLst/>
            </a:prstGeom>
            <a:ln w="127000" cap="sq">
              <a:solidFill>
                <a:schemeClr val="bg1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892F6F4-A41E-457E-8A16-FDAC3A6D2F5D}"/>
                </a:ext>
              </a:extLst>
            </p:cNvPr>
            <p:cNvSpPr txBox="1"/>
            <p:nvPr/>
          </p:nvSpPr>
          <p:spPr>
            <a:xfrm>
              <a:off x="1767933" y="5982334"/>
              <a:ext cx="208505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Daniel McCartney</a:t>
              </a: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M.B.A.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A0E254E-957C-451D-8F88-1974E563E576}"/>
                </a:ext>
              </a:extLst>
            </p:cNvPr>
            <p:cNvSpPr txBox="1"/>
            <p:nvPr/>
          </p:nvSpPr>
          <p:spPr>
            <a:xfrm>
              <a:off x="4509672" y="5982334"/>
              <a:ext cx="317266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Sushmita Suresh Rao</a:t>
              </a: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M.S., Computer Engineering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96DFFDE-18CC-4237-B740-F46C97C835E7}"/>
                </a:ext>
              </a:extLst>
            </p:cNvPr>
            <p:cNvSpPr txBox="1"/>
            <p:nvPr/>
          </p:nvSpPr>
          <p:spPr>
            <a:xfrm>
              <a:off x="8452054" y="5982334"/>
              <a:ext cx="176202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Ying-Chu Lo</a:t>
              </a: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M.S., Analytics 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603CDFF-E085-4D0D-B703-E44FFB719C2D}"/>
              </a:ext>
            </a:extLst>
          </p:cNvPr>
          <p:cNvSpPr txBox="1"/>
          <p:nvPr/>
        </p:nvSpPr>
        <p:spPr>
          <a:xfrm>
            <a:off x="2225749" y="1653671"/>
            <a:ext cx="774050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Team 2: Connecting With Content</a:t>
            </a:r>
          </a:p>
        </p:txBody>
      </p:sp>
    </p:spTree>
    <p:extLst>
      <p:ext uri="{BB962C8B-B14F-4D97-AF65-F5344CB8AC3E}">
        <p14:creationId xmlns:p14="http://schemas.microsoft.com/office/powerpoint/2010/main" val="3008256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100000">
              <a:schemeClr val="accent6">
                <a:lumMod val="60000"/>
                <a:lumOff val="4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562D74C-383D-48C5-8A49-444D2051EE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90" y="1418955"/>
            <a:ext cx="11006362" cy="51454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7E9997-9E2E-4229-8047-CE4811D20EF9}"/>
              </a:ext>
            </a:extLst>
          </p:cNvPr>
          <p:cNvSpPr txBox="1"/>
          <p:nvPr/>
        </p:nvSpPr>
        <p:spPr>
          <a:xfrm>
            <a:off x="9450999" y="3304479"/>
            <a:ext cx="1779654" cy="523220"/>
          </a:xfrm>
          <a:prstGeom prst="rect">
            <a:avLst/>
          </a:prstGeom>
          <a:solidFill>
            <a:schemeClr val="bg1">
              <a:alpha val="69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4.5 Million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BB21EFF-2DDD-4956-8C84-9FEE642CDF8E}"/>
              </a:ext>
            </a:extLst>
          </p:cNvPr>
          <p:cNvCxnSpPr/>
          <p:nvPr/>
        </p:nvCxnSpPr>
        <p:spPr>
          <a:xfrm>
            <a:off x="11533302" y="2588491"/>
            <a:ext cx="0" cy="1681018"/>
          </a:xfrm>
          <a:prstGeom prst="straightConnector1">
            <a:avLst/>
          </a:prstGeom>
          <a:ln w="79375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025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E8392-99B9-4932-B1B5-AF3C579C382D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094614" y="888852"/>
            <a:ext cx="8893175" cy="77628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200" b="1" dirty="0">
                <a:latin typeface="+mn-lt"/>
              </a:rPr>
              <a:t>Real-Time APIs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9B8490-E670-4426-B5E7-249A9E23D585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094614" y="2105505"/>
            <a:ext cx="8893175" cy="3979862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The real-time API lets the developer design a shared data model that looks just like a local, in-memory data model.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These collaborative data model objects work just like local in-memory data model objects, with one exception.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Today’s users expect real-time experiences. Think: Facebook Messenger, Google Docs, </a:t>
            </a:r>
            <a:r>
              <a:rPr lang="en-US" dirty="0" err="1"/>
              <a:t>Uber</a:t>
            </a:r>
            <a:r>
              <a:rPr lang="en-US" dirty="0"/>
              <a:t>, etc.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Every application has real-time data, so why not expose it via a real-time API? You can get valuable data into apps faster, share it with customers, and empower them to build amazing — and proven-popular— real-time user experiences.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95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D97A5-7BCA-401D-B8FC-92FB65B4ABE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891329" y="619924"/>
            <a:ext cx="8824913" cy="903288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200" b="1" dirty="0">
                <a:latin typeface="+mn-lt"/>
              </a:rPr>
              <a:t>What We Built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D58D3F-B41A-470A-9CC7-F8F6A935F02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2126511" y="1524000"/>
            <a:ext cx="9836150" cy="4600222"/>
          </a:xfrm>
          <a:prstGeom prst="rect">
            <a:avLst/>
          </a:prstGeo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2600" dirty="0"/>
              <a:t>Demonstrated using two local machines communicating over Facebook API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2600" dirty="0"/>
              <a:t>Synchronization code written using Python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2600" dirty="0"/>
              <a:t>Can use icon to trigger synchronization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2600" dirty="0"/>
              <a:t>Code detects icon in real time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2600" dirty="0"/>
              <a:t>Redirection achieved to YouTube with video resumed in full screen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2600" dirty="0"/>
              <a:t>Can extend this capability to pause and play synchronously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2600" dirty="0"/>
              <a:t>Can also extend capability to include </a:t>
            </a:r>
            <a:r>
              <a:rPr lang="en-US" sz="2600" dirty="0" err="1"/>
              <a:t>FaceTime</a:t>
            </a:r>
            <a:r>
              <a:rPr lang="en-US" sz="2600" dirty="0"/>
              <a:t> and chat window on DirecTV</a:t>
            </a:r>
          </a:p>
        </p:txBody>
      </p:sp>
    </p:spTree>
    <p:extLst>
      <p:ext uri="{BB962C8B-B14F-4D97-AF65-F5344CB8AC3E}">
        <p14:creationId xmlns:p14="http://schemas.microsoft.com/office/powerpoint/2010/main" val="1256755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A6C8AB6-7DC7-4870-9B7B-B31433244433}"/>
              </a:ext>
            </a:extLst>
          </p:cNvPr>
          <p:cNvSpPr txBox="1">
            <a:spLocks/>
          </p:cNvSpPr>
          <p:nvPr/>
        </p:nvSpPr>
        <p:spPr>
          <a:xfrm>
            <a:off x="1154954" y="2603500"/>
            <a:ext cx="4825158" cy="3892992"/>
          </a:xfrm>
          <a:prstGeom prst="rect">
            <a:avLst/>
          </a:prstGeom>
          <a:noFill/>
          <a:ln>
            <a:solidFill>
              <a:srgbClr val="009EDB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USER INTERFACE: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IDLE PROCESS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SEND THE ICON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PAGE REDIRECTS TO VOD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RESUME PLAYING IN FULL SCREEN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497011B-084F-462A-98F5-BFC9B3B8932C}"/>
              </a:ext>
            </a:extLst>
          </p:cNvPr>
          <p:cNvSpPr txBox="1">
            <a:spLocks/>
          </p:cNvSpPr>
          <p:nvPr/>
        </p:nvSpPr>
        <p:spPr>
          <a:xfrm>
            <a:off x="6208712" y="2603499"/>
            <a:ext cx="4825159" cy="389299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BACKEND: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USE CPU CYCLES BY TAKING CONTINUOUS SCREENSHOTS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DETECT FOR OCCURRENCE OF THE ICON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OPEN YOUTUBE TAG PAGE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CLICK ON HOTKEY ‘F’, ‘O’, ‘K’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1166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C18D6143-0E53-477F-A33E-388FB65D9CB6}"/>
              </a:ext>
            </a:extLst>
          </p:cNvPr>
          <p:cNvSpPr/>
          <p:nvPr/>
        </p:nvSpPr>
        <p:spPr>
          <a:xfrm>
            <a:off x="2215299" y="3299381"/>
            <a:ext cx="47134" cy="461914"/>
          </a:xfrm>
          <a:prstGeom prst="downArrow">
            <a:avLst/>
          </a:prstGeom>
          <a:solidFill>
            <a:srgbClr val="B31166"/>
          </a:solidFill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87EF8B4C-8CC9-46CB-8A73-2E9999449861}"/>
              </a:ext>
            </a:extLst>
          </p:cNvPr>
          <p:cNvSpPr/>
          <p:nvPr/>
        </p:nvSpPr>
        <p:spPr>
          <a:xfrm>
            <a:off x="2215299" y="4147794"/>
            <a:ext cx="47134" cy="471340"/>
          </a:xfrm>
          <a:prstGeom prst="downArrow">
            <a:avLst/>
          </a:prstGeom>
          <a:solidFill>
            <a:srgbClr val="B31166"/>
          </a:solidFill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1F31D273-8960-4321-AE6A-A9CDCE25DAD5}"/>
              </a:ext>
            </a:extLst>
          </p:cNvPr>
          <p:cNvSpPr/>
          <p:nvPr/>
        </p:nvSpPr>
        <p:spPr>
          <a:xfrm>
            <a:off x="2215299" y="4949072"/>
            <a:ext cx="47134" cy="527901"/>
          </a:xfrm>
          <a:prstGeom prst="downArrow">
            <a:avLst/>
          </a:prstGeom>
          <a:solidFill>
            <a:srgbClr val="B31166"/>
          </a:solidFill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E646A3FA-F8BF-49EB-A33F-EA5917805BD4}"/>
              </a:ext>
            </a:extLst>
          </p:cNvPr>
          <p:cNvSpPr/>
          <p:nvPr/>
        </p:nvSpPr>
        <p:spPr>
          <a:xfrm>
            <a:off x="7475456" y="3676454"/>
            <a:ext cx="45719" cy="471340"/>
          </a:xfrm>
          <a:prstGeom prst="downArrow">
            <a:avLst/>
          </a:prstGeom>
          <a:solidFill>
            <a:srgbClr val="B31166"/>
          </a:solidFill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268A217E-C85D-49A7-AD59-0B5F3E1C806E}"/>
              </a:ext>
            </a:extLst>
          </p:cNvPr>
          <p:cNvSpPr/>
          <p:nvPr/>
        </p:nvSpPr>
        <p:spPr>
          <a:xfrm>
            <a:off x="7521175" y="4722829"/>
            <a:ext cx="45719" cy="367645"/>
          </a:xfrm>
          <a:prstGeom prst="downArrow">
            <a:avLst/>
          </a:prstGeom>
          <a:solidFill>
            <a:srgbClr val="B31166"/>
          </a:solidFill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714BAFD5-6807-44DD-B097-46881DD99C1E}"/>
              </a:ext>
            </a:extLst>
          </p:cNvPr>
          <p:cNvSpPr/>
          <p:nvPr/>
        </p:nvSpPr>
        <p:spPr>
          <a:xfrm>
            <a:off x="7566894" y="5476973"/>
            <a:ext cx="45719" cy="542828"/>
          </a:xfrm>
          <a:prstGeom prst="downArrow">
            <a:avLst/>
          </a:prstGeom>
          <a:solidFill>
            <a:srgbClr val="B31166"/>
          </a:solidFill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EAA6853-726E-4179-AAEE-1E5462A9FA6F}"/>
              </a:ext>
            </a:extLst>
          </p:cNvPr>
          <p:cNvSpPr/>
          <p:nvPr/>
        </p:nvSpPr>
        <p:spPr>
          <a:xfrm>
            <a:off x="1536569" y="3026004"/>
            <a:ext cx="1611984" cy="273377"/>
          </a:xfrm>
          <a:prstGeom prst="rect">
            <a:avLst/>
          </a:prstGeom>
          <a:noFill/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A24E2C3-A5BC-44B3-B5F7-6508DE3FF8D7}"/>
              </a:ext>
            </a:extLst>
          </p:cNvPr>
          <p:cNvSpPr/>
          <p:nvPr/>
        </p:nvSpPr>
        <p:spPr>
          <a:xfrm>
            <a:off x="1554480" y="3817856"/>
            <a:ext cx="1818640" cy="329938"/>
          </a:xfrm>
          <a:prstGeom prst="rect">
            <a:avLst/>
          </a:prstGeom>
          <a:noFill/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15D57B6-37F4-4F67-A11A-174383FBFC0F}"/>
              </a:ext>
            </a:extLst>
          </p:cNvPr>
          <p:cNvSpPr/>
          <p:nvPr/>
        </p:nvSpPr>
        <p:spPr>
          <a:xfrm>
            <a:off x="1536569" y="4684163"/>
            <a:ext cx="2964311" cy="264909"/>
          </a:xfrm>
          <a:prstGeom prst="rect">
            <a:avLst/>
          </a:prstGeom>
          <a:noFill/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9BDDC4B-0D97-47C3-A534-AA9E2BA51ACD}"/>
              </a:ext>
            </a:extLst>
          </p:cNvPr>
          <p:cNvSpPr/>
          <p:nvPr/>
        </p:nvSpPr>
        <p:spPr>
          <a:xfrm>
            <a:off x="1536569" y="5476973"/>
            <a:ext cx="3746631" cy="304067"/>
          </a:xfrm>
          <a:prstGeom prst="rect">
            <a:avLst/>
          </a:prstGeom>
          <a:noFill/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7BB5B18-111A-480D-A263-C0FBC0E94465}"/>
              </a:ext>
            </a:extLst>
          </p:cNvPr>
          <p:cNvSpPr/>
          <p:nvPr/>
        </p:nvSpPr>
        <p:spPr>
          <a:xfrm>
            <a:off x="6624320" y="3077065"/>
            <a:ext cx="3088640" cy="552254"/>
          </a:xfrm>
          <a:prstGeom prst="rect">
            <a:avLst/>
          </a:prstGeom>
          <a:noFill/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F2ABF84-F431-4EAF-8D63-DA64B6A28B72}"/>
              </a:ext>
            </a:extLst>
          </p:cNvPr>
          <p:cNvSpPr/>
          <p:nvPr/>
        </p:nvSpPr>
        <p:spPr>
          <a:xfrm>
            <a:off x="6604000" y="4147794"/>
            <a:ext cx="3860800" cy="536369"/>
          </a:xfrm>
          <a:prstGeom prst="rect">
            <a:avLst/>
          </a:prstGeom>
          <a:noFill/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56121A-F507-4810-B659-73F1589020D9}"/>
              </a:ext>
            </a:extLst>
          </p:cNvPr>
          <p:cNvSpPr/>
          <p:nvPr/>
        </p:nvSpPr>
        <p:spPr>
          <a:xfrm>
            <a:off x="6624320" y="5090474"/>
            <a:ext cx="3088640" cy="386499"/>
          </a:xfrm>
          <a:prstGeom prst="rect">
            <a:avLst/>
          </a:prstGeom>
          <a:noFill/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537AFFC-E7CA-41E1-A0A5-578F7978A59B}"/>
              </a:ext>
            </a:extLst>
          </p:cNvPr>
          <p:cNvSpPr/>
          <p:nvPr/>
        </p:nvSpPr>
        <p:spPr>
          <a:xfrm>
            <a:off x="6532880" y="6013342"/>
            <a:ext cx="3525520" cy="387458"/>
          </a:xfrm>
          <a:prstGeom prst="rect">
            <a:avLst/>
          </a:prstGeom>
          <a:noFill/>
          <a:ln w="19050" cap="rnd" cmpd="sng" algn="ctr">
            <a:solidFill>
              <a:srgbClr val="B31166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6BAD8F50-BE20-4C78-AD31-DA7BD2A4C15E}"/>
              </a:ext>
            </a:extLst>
          </p:cNvPr>
          <p:cNvSpPr txBox="1">
            <a:spLocks/>
          </p:cNvSpPr>
          <p:nvPr/>
        </p:nvSpPr>
        <p:spPr>
          <a:xfrm>
            <a:off x="1739192" y="575071"/>
            <a:ext cx="9180445" cy="1325563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atin typeface="+mn-lt"/>
              </a:rPr>
              <a:t>Flowchart for Front End &amp; Back End</a:t>
            </a:r>
          </a:p>
        </p:txBody>
      </p:sp>
    </p:spTree>
    <p:extLst>
      <p:ext uri="{BB962C8B-B14F-4D97-AF65-F5344CB8AC3E}">
        <p14:creationId xmlns:p14="http://schemas.microsoft.com/office/powerpoint/2010/main" val="4248031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1217">
            <a:hlinkClick r:id="" action="ppaction://media"/>
            <a:extLst>
              <a:ext uri="{FF2B5EF4-FFF2-40B4-BE49-F238E27FC236}">
                <a16:creationId xmlns:a16="http://schemas.microsoft.com/office/drawing/2014/main" id="{5A137DEB-37E5-406C-9C9F-0187F2079BA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53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9127" y="1595110"/>
            <a:ext cx="8553745" cy="484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51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3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A9C47-403E-41B6-BE55-72DA69372C4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683543" y="701269"/>
            <a:ext cx="8824913" cy="5207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200" b="1" dirty="0">
                <a:latin typeface="+mn-lt"/>
              </a:rPr>
              <a:t>Risks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B55D49-6E0E-4CCB-8F30-B78AE7675D61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94884" y="1746214"/>
            <a:ext cx="8824913" cy="3998912"/>
          </a:xfrm>
          <a:prstGeom prst="rect">
            <a:avLst/>
          </a:prstGeo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Real-time application programming interfaces are subject to latencies of various kinds and orders.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Processor type, operating system type, and number of background processes need to be taken into consideration when designing the API.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Applications for which ordering and sequencing are important are not suited for real-time API usage.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dirty="0"/>
              <a:t>Internet speeds play a major role in real-time applications. Variations in speed can lead to distortion and performance losses.</a:t>
            </a:r>
          </a:p>
        </p:txBody>
      </p:sp>
    </p:spTree>
    <p:extLst>
      <p:ext uri="{BB962C8B-B14F-4D97-AF65-F5344CB8AC3E}">
        <p14:creationId xmlns:p14="http://schemas.microsoft.com/office/powerpoint/2010/main" val="71186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64570178-0F3E-4837-A909-45F6131F4C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563895"/>
              </p:ext>
            </p:extLst>
          </p:nvPr>
        </p:nvGraphicFramePr>
        <p:xfrm>
          <a:off x="689930" y="2397643"/>
          <a:ext cx="10812139" cy="36009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859567" y="1495778"/>
            <a:ext cx="204074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Conclusion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38692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603CDFF-E085-4D0D-B703-E44FFB719C2D}"/>
              </a:ext>
            </a:extLst>
          </p:cNvPr>
          <p:cNvSpPr txBox="1"/>
          <p:nvPr/>
        </p:nvSpPr>
        <p:spPr>
          <a:xfrm>
            <a:off x="2225749" y="1653671"/>
            <a:ext cx="774050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Q &amp; A</a:t>
            </a:r>
          </a:p>
        </p:txBody>
      </p:sp>
      <p:pic>
        <p:nvPicPr>
          <p:cNvPr id="6" name="Picture 5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5519F4B4-2C3B-4FED-AD0B-8CC4D882C6F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7021" y="167780"/>
            <a:ext cx="3858459" cy="158458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B62CEFF6-0EEF-47E5-A7AB-0052FE8B32FB}"/>
              </a:ext>
            </a:extLst>
          </p:cNvPr>
          <p:cNvGrpSpPr/>
          <p:nvPr/>
        </p:nvGrpSpPr>
        <p:grpSpPr>
          <a:xfrm>
            <a:off x="1767933" y="2804520"/>
            <a:ext cx="8543572" cy="3885700"/>
            <a:chOff x="1767933" y="2804520"/>
            <a:chExt cx="8543572" cy="3885700"/>
          </a:xfrm>
        </p:grpSpPr>
        <p:pic>
          <p:nvPicPr>
            <p:cNvPr id="14" name="Picture 13" descr="A person smiling for the camera&#10;&#10;Description generated with very high confidence">
              <a:extLst>
                <a:ext uri="{FF2B5EF4-FFF2-40B4-BE49-F238E27FC236}">
                  <a16:creationId xmlns:a16="http://schemas.microsoft.com/office/drawing/2014/main" id="{4BAFEE25-AF07-450B-AE1C-D7F7467598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74" r="8092" b="12800"/>
            <a:stretch/>
          </p:blipFill>
          <p:spPr>
            <a:xfrm>
              <a:off x="8290531" y="2804520"/>
              <a:ext cx="2020974" cy="2799856"/>
            </a:xfrm>
            <a:prstGeom prst="rect">
              <a:avLst/>
            </a:prstGeom>
            <a:ln w="127000" cap="sq" cmpd="sng">
              <a:solidFill>
                <a:schemeClr val="bg1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18" name="Picture 17" descr="A person smiling for the camera&#10;&#10;Description generated with very high confidence">
              <a:extLst>
                <a:ext uri="{FF2B5EF4-FFF2-40B4-BE49-F238E27FC236}">
                  <a16:creationId xmlns:a16="http://schemas.microsoft.com/office/drawing/2014/main" id="{AE2E28A7-C054-471F-B85E-3E02E3786A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641" b="21050"/>
            <a:stretch/>
          </p:blipFill>
          <p:spPr>
            <a:xfrm>
              <a:off x="5085513" y="2804520"/>
              <a:ext cx="2020974" cy="2799857"/>
            </a:xfrm>
            <a:prstGeom prst="rect">
              <a:avLst/>
            </a:prstGeom>
            <a:ln w="127000" cap="sq">
              <a:solidFill>
                <a:schemeClr val="bg1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20" name="Picture 19" descr="A person wearing a suit and tie smiling at the camera&#10;&#10;Description generated with very high confidence">
              <a:extLst>
                <a:ext uri="{FF2B5EF4-FFF2-40B4-BE49-F238E27FC236}">
                  <a16:creationId xmlns:a16="http://schemas.microsoft.com/office/drawing/2014/main" id="{E361CB97-B6D5-40BD-810C-6A84F9FEED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87" r="14987"/>
            <a:stretch/>
          </p:blipFill>
          <p:spPr>
            <a:xfrm>
              <a:off x="1880495" y="2804520"/>
              <a:ext cx="2020974" cy="2799856"/>
            </a:xfrm>
            <a:prstGeom prst="rect">
              <a:avLst/>
            </a:prstGeom>
            <a:ln w="127000" cap="sq">
              <a:solidFill>
                <a:schemeClr val="bg1"/>
              </a:solidFill>
              <a:miter lim="800000"/>
            </a:ln>
            <a:effectLst>
              <a:outerShdw blurRad="57150" dist="50800" dir="2700000" algn="tl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92F6F4-A41E-457E-8A16-FDAC3A6D2F5D}"/>
                </a:ext>
              </a:extLst>
            </p:cNvPr>
            <p:cNvSpPr txBox="1"/>
            <p:nvPr/>
          </p:nvSpPr>
          <p:spPr>
            <a:xfrm>
              <a:off x="1767933" y="5982334"/>
              <a:ext cx="208505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Daniel McCartney</a:t>
              </a:r>
            </a:p>
            <a:p>
              <a:pPr algn="ctr"/>
              <a:r>
                <a:rPr lang="en-US" sz="2000" b="1" dirty="0"/>
                <a:t>M.B.A.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A0E254E-957C-451D-8F88-1974E563E576}"/>
                </a:ext>
              </a:extLst>
            </p:cNvPr>
            <p:cNvSpPr txBox="1"/>
            <p:nvPr/>
          </p:nvSpPr>
          <p:spPr>
            <a:xfrm>
              <a:off x="4509672" y="5982334"/>
              <a:ext cx="317266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Sushmita Suresh Rao</a:t>
              </a:r>
            </a:p>
            <a:p>
              <a:pPr algn="ctr"/>
              <a:r>
                <a:rPr lang="en-US" sz="2000" b="1" dirty="0"/>
                <a:t>M.S., Computer Engineering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96DFFDE-18CC-4237-B740-F46C97C835E7}"/>
                </a:ext>
              </a:extLst>
            </p:cNvPr>
            <p:cNvSpPr txBox="1"/>
            <p:nvPr/>
          </p:nvSpPr>
          <p:spPr>
            <a:xfrm>
              <a:off x="8424963" y="5982334"/>
              <a:ext cx="181620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Ying-Chu Lo</a:t>
              </a:r>
            </a:p>
            <a:p>
              <a:pPr algn="ctr"/>
              <a:r>
                <a:rPr lang="en-US" sz="2000" b="1" dirty="0"/>
                <a:t>M.S., Analytics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4469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9C07293-1B7B-41C8-8E22-5FD7AD494F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395596"/>
              </p:ext>
            </p:extLst>
          </p:nvPr>
        </p:nvGraphicFramePr>
        <p:xfrm>
          <a:off x="1913861" y="1253607"/>
          <a:ext cx="9058939" cy="53507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058939">
                  <a:extLst>
                    <a:ext uri="{9D8B030D-6E8A-4147-A177-3AD203B41FA5}">
                      <a16:colId xmlns:a16="http://schemas.microsoft.com/office/drawing/2014/main" val="1536452248"/>
                    </a:ext>
                  </a:extLst>
                </a:gridCol>
              </a:tblGrid>
              <a:tr h="29508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https://www.theverge.com/2017/12/5/16737646/directv-now-1-million-subscribers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b"/>
                </a:tc>
                <a:extLst>
                  <a:ext uri="{0D108BD9-81ED-4DB2-BD59-A6C34878D82A}">
                    <a16:rowId xmlns:a16="http://schemas.microsoft.com/office/drawing/2014/main" val="2823789088"/>
                  </a:ext>
                </a:extLst>
              </a:tr>
              <a:tr h="4117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https://www.fool.com/investing/2017/10/16/where-are-all-these-directv-now-subscribers-coming.aspx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b"/>
                </a:tc>
                <a:extLst>
                  <a:ext uri="{0D108BD9-81ED-4DB2-BD59-A6C34878D82A}">
                    <a16:rowId xmlns:a16="http://schemas.microsoft.com/office/drawing/2014/main" val="1760388431"/>
                  </a:ext>
                </a:extLst>
              </a:tr>
              <a:tr h="4117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https://otp.tools.investis.com/clients/us/atnt/SEC/sec-show.aspx?FilingId=12360123&amp;Cik=0000732717&amp;Type=PDF&amp;hasPdf=1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b"/>
                </a:tc>
                <a:extLst>
                  <a:ext uri="{0D108BD9-81ED-4DB2-BD59-A6C34878D82A}">
                    <a16:rowId xmlns:a16="http://schemas.microsoft.com/office/drawing/2014/main" val="1735347754"/>
                  </a:ext>
                </a:extLst>
              </a:tr>
              <a:tr h="4117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https://investors.att.com/~/media/Files/A/ATT-IR/financial-reports/quarterly-earnings/2016/4q-2016/form-8-k.pdf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b"/>
                </a:tc>
                <a:extLst>
                  <a:ext uri="{0D108BD9-81ED-4DB2-BD59-A6C34878D82A}">
                    <a16:rowId xmlns:a16="http://schemas.microsoft.com/office/drawing/2014/main" val="1032037167"/>
                  </a:ext>
                </a:extLst>
              </a:tr>
              <a:tr h="58685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http://www.einnews.com/pr_news/321428028/parks-associates-announces-update-to-ott-subscriber-churn-rates-for-netflix-hulu-and-amazon-users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b"/>
                </a:tc>
                <a:extLst>
                  <a:ext uri="{0D108BD9-81ED-4DB2-BD59-A6C34878D82A}">
                    <a16:rowId xmlns:a16="http://schemas.microsoft.com/office/drawing/2014/main" val="291320414"/>
                  </a:ext>
                </a:extLst>
              </a:tr>
              <a:tr h="32160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000" u="none" strike="noStrike">
                          <a:effectLst/>
                        </a:rPr>
                        <a:t>http://www.businessinsider.com/directv-now-profit-margins-chart-2016-11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ctr"/>
                </a:tc>
                <a:extLst>
                  <a:ext uri="{0D108BD9-81ED-4DB2-BD59-A6C34878D82A}">
                    <a16:rowId xmlns:a16="http://schemas.microsoft.com/office/drawing/2014/main" val="3900267976"/>
                  </a:ext>
                </a:extLst>
              </a:tr>
              <a:tr h="4701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https://www.mediapost.com/publications/article/273608/netflix-has-low-churn-rate-among-top-ott-service.html?edition=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b"/>
                </a:tc>
                <a:extLst>
                  <a:ext uri="{0D108BD9-81ED-4DB2-BD59-A6C34878D82A}">
                    <a16:rowId xmlns:a16="http://schemas.microsoft.com/office/drawing/2014/main" val="4237905440"/>
                  </a:ext>
                </a:extLst>
              </a:tr>
              <a:tr h="38526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000" u="none" strike="noStrike" dirty="0">
                          <a:effectLst/>
                        </a:rPr>
                        <a:t>https://www-statista-com.libproxy2.usc.edu/statistics/305416/cord-cutting-reasons/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ctr"/>
                </a:tc>
                <a:extLst>
                  <a:ext uri="{0D108BD9-81ED-4DB2-BD59-A6C34878D82A}">
                    <a16:rowId xmlns:a16="http://schemas.microsoft.com/office/drawing/2014/main" val="3451533226"/>
                  </a:ext>
                </a:extLst>
              </a:tr>
              <a:tr h="703561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https://www2.deloitte.com/us/en/pages/technology-media-and-telecommunications/articles/digital-democracy-survey-generational-media-consumption-trends.html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b"/>
                </a:tc>
                <a:extLst>
                  <a:ext uri="{0D108BD9-81ED-4DB2-BD59-A6C34878D82A}">
                    <a16:rowId xmlns:a16="http://schemas.microsoft.com/office/drawing/2014/main" val="552546050"/>
                  </a:ext>
                </a:extLst>
              </a:tr>
              <a:tr h="35343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https://www.pwc.com/gx/en/industries/entertainment-media/outlook.html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316" marR="3316" marT="3316" marB="0" anchor="b"/>
                </a:tc>
                <a:extLst>
                  <a:ext uri="{0D108BD9-81ED-4DB2-BD59-A6C34878D82A}">
                    <a16:rowId xmlns:a16="http://schemas.microsoft.com/office/drawing/2014/main" val="11958137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9079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2F1E82D-C3F2-49DD-AF6E-DA4CB1D88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389418"/>
              </p:ext>
            </p:extLst>
          </p:nvPr>
        </p:nvGraphicFramePr>
        <p:xfrm>
          <a:off x="838200" y="2474899"/>
          <a:ext cx="10515599" cy="35461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89851">
                  <a:extLst>
                    <a:ext uri="{9D8B030D-6E8A-4147-A177-3AD203B41FA5}">
                      <a16:colId xmlns:a16="http://schemas.microsoft.com/office/drawing/2014/main" val="3942019456"/>
                    </a:ext>
                  </a:extLst>
                </a:gridCol>
                <a:gridCol w="1014910">
                  <a:extLst>
                    <a:ext uri="{9D8B030D-6E8A-4147-A177-3AD203B41FA5}">
                      <a16:colId xmlns:a16="http://schemas.microsoft.com/office/drawing/2014/main" val="870383347"/>
                    </a:ext>
                  </a:extLst>
                </a:gridCol>
                <a:gridCol w="1014910">
                  <a:extLst>
                    <a:ext uri="{9D8B030D-6E8A-4147-A177-3AD203B41FA5}">
                      <a16:colId xmlns:a16="http://schemas.microsoft.com/office/drawing/2014/main" val="1416962998"/>
                    </a:ext>
                  </a:extLst>
                </a:gridCol>
                <a:gridCol w="1052499">
                  <a:extLst>
                    <a:ext uri="{9D8B030D-6E8A-4147-A177-3AD203B41FA5}">
                      <a16:colId xmlns:a16="http://schemas.microsoft.com/office/drawing/2014/main" val="1877612330"/>
                    </a:ext>
                  </a:extLst>
                </a:gridCol>
                <a:gridCol w="1043102">
                  <a:extLst>
                    <a:ext uri="{9D8B030D-6E8A-4147-A177-3AD203B41FA5}">
                      <a16:colId xmlns:a16="http://schemas.microsoft.com/office/drawing/2014/main" val="145085951"/>
                    </a:ext>
                  </a:extLst>
                </a:gridCol>
                <a:gridCol w="1043102">
                  <a:extLst>
                    <a:ext uri="{9D8B030D-6E8A-4147-A177-3AD203B41FA5}">
                      <a16:colId xmlns:a16="http://schemas.microsoft.com/office/drawing/2014/main" val="1963652485"/>
                    </a:ext>
                  </a:extLst>
                </a:gridCol>
                <a:gridCol w="1080692">
                  <a:extLst>
                    <a:ext uri="{9D8B030D-6E8A-4147-A177-3AD203B41FA5}">
                      <a16:colId xmlns:a16="http://schemas.microsoft.com/office/drawing/2014/main" val="620069205"/>
                    </a:ext>
                  </a:extLst>
                </a:gridCol>
                <a:gridCol w="1080692">
                  <a:extLst>
                    <a:ext uri="{9D8B030D-6E8A-4147-A177-3AD203B41FA5}">
                      <a16:colId xmlns:a16="http://schemas.microsoft.com/office/drawing/2014/main" val="3208929816"/>
                    </a:ext>
                  </a:extLst>
                </a:gridCol>
                <a:gridCol w="1080692">
                  <a:extLst>
                    <a:ext uri="{9D8B030D-6E8A-4147-A177-3AD203B41FA5}">
                      <a16:colId xmlns:a16="http://schemas.microsoft.com/office/drawing/2014/main" val="2375672545"/>
                    </a:ext>
                  </a:extLst>
                </a:gridCol>
                <a:gridCol w="1115149">
                  <a:extLst>
                    <a:ext uri="{9D8B030D-6E8A-4147-A177-3AD203B41FA5}">
                      <a16:colId xmlns:a16="http://schemas.microsoft.com/office/drawing/2014/main" val="4172731665"/>
                    </a:ext>
                  </a:extLst>
                </a:gridCol>
              </a:tblGrid>
              <a:tr h="190699">
                <a:tc gridSpan="10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Quarterly Growth Rate</a:t>
                      </a:r>
                    </a:p>
                  </a:txBody>
                  <a:tcPr marL="9411" marR="9411" marT="9411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2185683580"/>
                  </a:ext>
                </a:extLst>
              </a:tr>
              <a:tr h="1906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2009338341"/>
                  </a:ext>
                </a:extLst>
              </a:tr>
              <a:tr h="34069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4,993,590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5,732,005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6,601,198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7,624,766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8,830,502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10,251,110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11,925,050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13,897,514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16,221,562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3292561516"/>
                  </a:ext>
                </a:extLst>
              </a:tr>
              <a:tr h="34069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5,243,671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6,003,197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6,896,226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7,946,738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9,182,959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10,638,093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12,351,169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14,368,027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16,742,468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820197332"/>
                  </a:ext>
                </a:extLst>
              </a:tr>
              <a:tr h="34069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5,513,013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6,294,631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7,212,572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8,291,210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9,559,217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11,050,308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12,804,096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14,867,086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17,293,841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877307399"/>
                  </a:ext>
                </a:extLst>
              </a:tr>
              <a:tr h="34069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5,803,335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6,608,081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7,552,072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8,660,081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9,961,244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11,489,799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13,285,956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15,396,905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17,877,986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3219772845"/>
                  </a:ext>
                </a:extLst>
              </a:tr>
              <a:tr h="34069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6,116,517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6,945,488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7,916,728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9,055,426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10,391,188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11,958,792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13,799,062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15,959,888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18,497,408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869215602"/>
                  </a:ext>
                </a:extLst>
              </a:tr>
              <a:tr h="34069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6,454,618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7,308,971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8,308,729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9,479,503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10,851,386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12,459,708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14,345,925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16,558,645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19,154,824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1162255139"/>
                  </a:ext>
                </a:extLst>
              </a:tr>
              <a:tr h="34069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6,819,886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7,700,849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8,730,463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9,934,779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11,344,388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12,995,188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14,929,281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17,196,014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19,853,181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419894849"/>
                  </a:ext>
                </a:extLst>
              </a:tr>
              <a:tr h="34069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7,214,784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8,123,654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9,184,540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10,423,945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11,872,971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13,568,102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15,552,104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17,875,079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20,595,682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1410522441"/>
                  </a:ext>
                </a:extLst>
              </a:tr>
              <a:tr h="34069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1.25%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7,424,176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8,347,509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9,424,587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10,682,143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12,151,542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13,869,565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15,879,316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18,231,283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20,984,561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11" marR="9411" marT="9411" marB="0" anchor="b"/>
                </a:tc>
                <a:extLst>
                  <a:ext uri="{0D108BD9-81ED-4DB2-BD59-A6C34878D82A}">
                    <a16:rowId xmlns:a16="http://schemas.microsoft.com/office/drawing/2014/main" val="277485926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1F76A648-C1A6-4E00-9352-25702FC959B9}"/>
              </a:ext>
            </a:extLst>
          </p:cNvPr>
          <p:cNvSpPr/>
          <p:nvPr/>
        </p:nvSpPr>
        <p:spPr>
          <a:xfrm rot="16200000">
            <a:off x="36677" y="4211897"/>
            <a:ext cx="22159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"/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Quarterly Churn Rate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301B85-ECFD-45EA-9872-2289729059AE}"/>
              </a:ext>
            </a:extLst>
          </p:cNvPr>
          <p:cNvSpPr/>
          <p:nvPr/>
        </p:nvSpPr>
        <p:spPr>
          <a:xfrm>
            <a:off x="3665272" y="861336"/>
            <a:ext cx="43298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"/>
            <a:r>
              <a:rPr lang="en-US" sz="2800" b="1" dirty="0">
                <a:latin typeface="Calibri" panose="020F0502020204030204" pitchFamily="34" charset="0"/>
              </a:rPr>
              <a:t>Subscriber Sensitivity Table</a:t>
            </a:r>
          </a:p>
        </p:txBody>
      </p:sp>
    </p:spTree>
    <p:extLst>
      <p:ext uri="{BB962C8B-B14F-4D97-AF65-F5344CB8AC3E}">
        <p14:creationId xmlns:p14="http://schemas.microsoft.com/office/powerpoint/2010/main" val="911390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64570178-0F3E-4837-A909-45F6131F4C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8868125"/>
              </p:ext>
            </p:extLst>
          </p:nvPr>
        </p:nvGraphicFramePr>
        <p:xfrm>
          <a:off x="689930" y="2397643"/>
          <a:ext cx="10812139" cy="36009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603CDFF-E085-4D0D-B703-E44FFB719C2D}"/>
              </a:ext>
            </a:extLst>
          </p:cNvPr>
          <p:cNvSpPr txBox="1"/>
          <p:nvPr/>
        </p:nvSpPr>
        <p:spPr>
          <a:xfrm>
            <a:off x="2268083" y="1667782"/>
            <a:ext cx="774050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FFFF"/>
                </a:solidFill>
              </a:rPr>
              <a:t>The Solution</a:t>
            </a:r>
          </a:p>
        </p:txBody>
      </p:sp>
    </p:spTree>
    <p:extLst>
      <p:ext uri="{BB962C8B-B14F-4D97-AF65-F5344CB8AC3E}">
        <p14:creationId xmlns:p14="http://schemas.microsoft.com/office/powerpoint/2010/main" val="3157884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BF90D1E-BC47-4126-8A97-FB0B385251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891095"/>
              </p:ext>
            </p:extLst>
          </p:nvPr>
        </p:nvGraphicFramePr>
        <p:xfrm>
          <a:off x="3207950" y="595423"/>
          <a:ext cx="5776099" cy="60742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6688">
                  <a:extLst>
                    <a:ext uri="{9D8B030D-6E8A-4147-A177-3AD203B41FA5}">
                      <a16:colId xmlns:a16="http://schemas.microsoft.com/office/drawing/2014/main" val="2555369020"/>
                    </a:ext>
                  </a:extLst>
                </a:gridCol>
                <a:gridCol w="1407697">
                  <a:extLst>
                    <a:ext uri="{9D8B030D-6E8A-4147-A177-3AD203B41FA5}">
                      <a16:colId xmlns:a16="http://schemas.microsoft.com/office/drawing/2014/main" val="694439368"/>
                    </a:ext>
                  </a:extLst>
                </a:gridCol>
                <a:gridCol w="952731">
                  <a:extLst>
                    <a:ext uri="{9D8B030D-6E8A-4147-A177-3AD203B41FA5}">
                      <a16:colId xmlns:a16="http://schemas.microsoft.com/office/drawing/2014/main" val="1196595545"/>
                    </a:ext>
                  </a:extLst>
                </a:gridCol>
                <a:gridCol w="1643763">
                  <a:extLst>
                    <a:ext uri="{9D8B030D-6E8A-4147-A177-3AD203B41FA5}">
                      <a16:colId xmlns:a16="http://schemas.microsoft.com/office/drawing/2014/main" val="1468056022"/>
                    </a:ext>
                  </a:extLst>
                </a:gridCol>
                <a:gridCol w="1155220">
                  <a:extLst>
                    <a:ext uri="{9D8B030D-6E8A-4147-A177-3AD203B41FA5}">
                      <a16:colId xmlns:a16="http://schemas.microsoft.com/office/drawing/2014/main" val="1697441046"/>
                    </a:ext>
                  </a:extLst>
                </a:gridCol>
              </a:tblGrid>
              <a:tr h="95693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Current Growth Est (2% Growth, 5% Churn)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3% Growth, 4% Churn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4% Growth, 3% Churn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4% Growth, Netflix Churn (1.25%)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514131577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Q1 2018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1,200,000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1,210,000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1,220,000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1,237,500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603471047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Q2 2018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1,395,000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1,419,100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1,443,400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1,482,031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228548268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Q3 2018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1,585,350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1,627,561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1,670,498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1,733,906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4019276300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Q4 2018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1,771,385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1,835,640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1,901,599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1,993,448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436940830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Q1 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1,953,423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2,043,592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2,137,016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2,260,995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930874540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Q2 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2,131,772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2,251,667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2,377,068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2,536,895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2019739540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Q3 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2,306,724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         2,460,113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2,622,086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2,821,514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1867570037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Q4 2019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2,478,560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2,669,177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2,872,407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3,115,228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2862631680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Q1 2020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2,647,546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2,879,103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3,128,377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3,418,430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426881764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Q2 2020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2,813,942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3,090,132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3,390,353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3,731,527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527151064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Q3 2020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2,977,994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3,302,506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3,658,704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4,054,944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077555122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Q4 2020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3,139,938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3,516,464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3,933,806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4,389,121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247308883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Q1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3,300,001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3,732,245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4,216,050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4,734,515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583108671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Q2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3,458,403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3,950,089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4,505,837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5,091,602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073439574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Q3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3,615,352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4,170,233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4,803,581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5,460,876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2226219134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Q4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3,771,052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4,392,915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5,109,709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5,842,851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769593261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Q1 2022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3,925,696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4,618,375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5,424,663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6,238,061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712323997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Q2 2022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4,079,471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4,846,852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5,748,899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6,647,060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2534462624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Q3 2022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4,232,559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5,078,587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6,082,886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7,070,426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2026460061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Q4 2022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4,385,134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5,313,820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6,427,111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             7,508,758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340840264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Q1 2023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4,537,364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5,552,795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6,782,079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7,962,679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302773534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Q2 2023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4,689,413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5,795,756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7,148,309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8,432,838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777240074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Q3 2023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4,841,437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6,042,952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7,526,339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8,919,907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1268853303"/>
                  </a:ext>
                </a:extLst>
              </a:tr>
              <a:tr h="21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Q4 2023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4,993,590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6,294,631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                        7,916,728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             9,424,587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28" marR="4628" marT="4628" marB="0" anchor="b"/>
                </a:tc>
                <a:extLst>
                  <a:ext uri="{0D108BD9-81ED-4DB2-BD59-A6C34878D82A}">
                    <a16:rowId xmlns:a16="http://schemas.microsoft.com/office/drawing/2014/main" val="3161539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983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106AB40-12FE-45FA-B868-EACD693AD2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254587"/>
              </p:ext>
            </p:extLst>
          </p:nvPr>
        </p:nvGraphicFramePr>
        <p:xfrm>
          <a:off x="2881424" y="297710"/>
          <a:ext cx="7910625" cy="632638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0047">
                  <a:extLst>
                    <a:ext uri="{9D8B030D-6E8A-4147-A177-3AD203B41FA5}">
                      <a16:colId xmlns:a16="http://schemas.microsoft.com/office/drawing/2014/main" val="3626309463"/>
                    </a:ext>
                  </a:extLst>
                </a:gridCol>
                <a:gridCol w="1697358">
                  <a:extLst>
                    <a:ext uri="{9D8B030D-6E8A-4147-A177-3AD203B41FA5}">
                      <a16:colId xmlns:a16="http://schemas.microsoft.com/office/drawing/2014/main" val="3529223843"/>
                    </a:ext>
                  </a:extLst>
                </a:gridCol>
                <a:gridCol w="1697358">
                  <a:extLst>
                    <a:ext uri="{9D8B030D-6E8A-4147-A177-3AD203B41FA5}">
                      <a16:colId xmlns:a16="http://schemas.microsoft.com/office/drawing/2014/main" val="514830447"/>
                    </a:ext>
                  </a:extLst>
                </a:gridCol>
                <a:gridCol w="1666215">
                  <a:extLst>
                    <a:ext uri="{9D8B030D-6E8A-4147-A177-3AD203B41FA5}">
                      <a16:colId xmlns:a16="http://schemas.microsoft.com/office/drawing/2014/main" val="50944529"/>
                    </a:ext>
                  </a:extLst>
                </a:gridCol>
                <a:gridCol w="1759647">
                  <a:extLst>
                    <a:ext uri="{9D8B030D-6E8A-4147-A177-3AD203B41FA5}">
                      <a16:colId xmlns:a16="http://schemas.microsoft.com/office/drawing/2014/main" val="92715344"/>
                    </a:ext>
                  </a:extLst>
                </a:gridCol>
              </a:tblGrid>
              <a:tr h="333577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Current Growth Est (2% Growth, 5% Churn)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3% Growth, 4% Churn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4% Growth, 3% Churn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4% Growth, Netflix Churn (1.25%)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4026066400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Q1 2018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48,000,000.00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48,400,000.00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48,800,000.00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49,500,000.00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3271679691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Q2 2018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55,800,000.00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56,764,000.00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57,736,000.00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$                59,281,250.00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1746330227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Q3 2018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63,414,000.00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65,102,440.00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66,819,920.00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$                69,356,234.38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2193365328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Q4 2018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70,855,380.00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73,425,612.40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76,063,962.40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79,737,921.45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3696665156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Q1 2019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78,136,932.60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81,743,676.00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85,480,629.13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 90,439,783.03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3138630573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Q2 2019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85,270,894.00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90,066,669.71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95,082,739.28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101,475,814.76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2551514172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Q3 2019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92,268,973.49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98,404,525.88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104,883,447.28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112,860,557.26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3429654880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Q4 2019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 99,142,381.50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106,767,083.50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114,896,261.66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124,609,118.09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2658467017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Q1 2020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105,901,856.23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115,164,100.98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125,135,064.31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136,737,194.62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4034817851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Q2 2020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112,557,689.11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123,605,268.78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$           135,614,130.51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149,261,097.81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2777119552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Q3 2020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119,119,748.85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132,100,221.82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146,348,149.44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162,197,776.94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554211864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Q4 2020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125,597,504.49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140,658,551.65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157,352,245.52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175,564,845.29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2170213559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Q1 2021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132,000,047.21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149,289,818.46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168,642,000.34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189,380,606.91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205224959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Q2 2021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138,336,111.16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158,003,562.85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180,233,475.40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203,664,084.39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248881163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Q3 2021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144,614,093.23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166,809,317.59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192,143,235.62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218,435,047.82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1813335772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Q4 2021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150,842,071.95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175,716,619.05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204,388,373.60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233,714,044.77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3130728233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Q1 2022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157,027,825.40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184,735,018.68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216,986,534.85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249,522,431.67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3203459158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Q2 2022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163,178,848.33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193,874,094.25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229,955,943.76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265,882,406.23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338806369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Q3 2022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169,302,368.39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203,143,461.10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243,315,430.60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282,817,041.31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2191850217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Q4 2022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175,405,361.69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212,552,783.18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257,084,459.45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300,350,320.05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1373019520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Q1 2023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181,494,567.57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222,111,784.20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271,283,157.09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  318,507,172.48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4192400420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Q2 2023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187,576,502.63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231,830,258.55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285,932,343.07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$              337,313,513.51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1306024228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Q3 2023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193,657,474.20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241,718,082.30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301,053,560.69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$              356,796,282.51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1886761387"/>
                  </a:ext>
                </a:extLst>
              </a:tr>
              <a:tr h="22343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Q4 2023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199,743,593.14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 251,785,224.12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  316,669,109.30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$              376,983,484.41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1146315679"/>
                  </a:ext>
                </a:extLst>
              </a:tr>
              <a:tr h="157609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2952064433"/>
                  </a:ext>
                </a:extLst>
              </a:tr>
              <a:tr h="157609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3059246175"/>
                  </a:ext>
                </a:extLst>
              </a:tr>
              <a:tr h="157609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145408896"/>
                  </a:ext>
                </a:extLst>
              </a:tr>
              <a:tr h="15760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3,049,244,225.17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 3,523,772,175.04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$        4,081,900,173.33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$          4,644,388,029.67 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46" marR="4346" marT="4346" marB="0" anchor="b"/>
                </a:tc>
                <a:extLst>
                  <a:ext uri="{0D108BD9-81ED-4DB2-BD59-A6C34878D82A}">
                    <a16:rowId xmlns:a16="http://schemas.microsoft.com/office/drawing/2014/main" val="1796281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3137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5FBEBFB-40C1-411C-AE31-A0CFE4DD65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832" y="532134"/>
            <a:ext cx="7797753" cy="579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84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8C354D5-9D0A-4FE2-8A88-158F002AB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320" y="701984"/>
            <a:ext cx="7340553" cy="545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685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52939844-C39A-424E-BED8-E62AA1826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301" y="662484"/>
            <a:ext cx="7446879" cy="55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52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4D5028-7E07-4B4C-ABB9-587B104B85BA}"/>
              </a:ext>
            </a:extLst>
          </p:cNvPr>
          <p:cNvSpPr txBox="1"/>
          <p:nvPr/>
        </p:nvSpPr>
        <p:spPr>
          <a:xfrm>
            <a:off x="1696750" y="572712"/>
            <a:ext cx="67280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b="1" dirty="0"/>
          </a:p>
        </p:txBody>
      </p:sp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97C838D-FE34-4F3F-97C6-55E4763683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67" y="2015818"/>
            <a:ext cx="6362791" cy="39856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2CD645-C0E9-44E4-9239-2649EC38318A}"/>
              </a:ext>
            </a:extLst>
          </p:cNvPr>
          <p:cNvSpPr txBox="1"/>
          <p:nvPr/>
        </p:nvSpPr>
        <p:spPr>
          <a:xfrm>
            <a:off x="7679330" y="1978627"/>
            <a:ext cx="4172067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33.2% increase from 2016 to 2017</a:t>
            </a:r>
          </a:p>
          <a:p>
            <a:endParaRPr lang="en-US" sz="2800" dirty="0"/>
          </a:p>
          <a:p>
            <a:r>
              <a:rPr lang="en-US" sz="2800" dirty="0"/>
              <a:t>By 2021, 81 million Americans will not have cable or satellite.</a:t>
            </a:r>
          </a:p>
          <a:p>
            <a:endParaRPr lang="en-US" sz="2800" dirty="0"/>
          </a:p>
          <a:p>
            <a:r>
              <a:rPr lang="en-US" sz="2800" dirty="0"/>
              <a:t>85% of cord cutters do so because of cost.</a:t>
            </a:r>
          </a:p>
          <a:p>
            <a:endParaRPr lang="en-US" sz="2800" dirty="0"/>
          </a:p>
          <a:p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03CDFF-E085-4D0D-B703-E44FFB719C2D}"/>
              </a:ext>
            </a:extLst>
          </p:cNvPr>
          <p:cNvSpPr txBox="1"/>
          <p:nvPr/>
        </p:nvSpPr>
        <p:spPr>
          <a:xfrm>
            <a:off x="2211638" y="778781"/>
            <a:ext cx="774050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FFFF"/>
                </a:solidFill>
              </a:rPr>
              <a:t>Cord Cutting</a:t>
            </a:r>
          </a:p>
        </p:txBody>
      </p:sp>
    </p:spTree>
    <p:extLst>
      <p:ext uri="{BB962C8B-B14F-4D97-AF65-F5344CB8AC3E}">
        <p14:creationId xmlns:p14="http://schemas.microsoft.com/office/powerpoint/2010/main" val="2632514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100000">
              <a:srgbClr val="005D82"/>
            </a:gs>
            <a:gs pos="52000">
              <a:srgbClr val="009EDB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88DE289-68B7-477C-874E-EB2C1F9A16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84" y="2351680"/>
            <a:ext cx="6146993" cy="31081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3B1116-0AB7-436F-B453-C4EAE00093E1}"/>
              </a:ext>
            </a:extLst>
          </p:cNvPr>
          <p:cNvSpPr txBox="1"/>
          <p:nvPr/>
        </p:nvSpPr>
        <p:spPr>
          <a:xfrm>
            <a:off x="7390572" y="2643850"/>
            <a:ext cx="417206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Flat subscription growth 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Q1-Q3 2017: 400,000+ subscribers left DirecTV</a:t>
            </a:r>
          </a:p>
          <a:p>
            <a:endParaRPr lang="en-US" sz="2800" dirty="0"/>
          </a:p>
          <a:p>
            <a:endParaRPr lang="en-US" dirty="0"/>
          </a:p>
        </p:txBody>
      </p:sp>
      <p:pic>
        <p:nvPicPr>
          <p:cNvPr id="1028" name="Picture 4" descr="Image result for direct tv logo cut out">
            <a:extLst>
              <a:ext uri="{FF2B5EF4-FFF2-40B4-BE49-F238E27FC236}">
                <a16:creationId xmlns:a16="http://schemas.microsoft.com/office/drawing/2014/main" id="{5799EC1B-2555-4B64-A403-3F04AE914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503" y="161668"/>
            <a:ext cx="6146993" cy="180106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8309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25B0E64-4C04-4530-9168-5CACEF7B8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081" y="1036351"/>
            <a:ext cx="7616318" cy="55522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767172-639A-42BC-8D14-0CC58F0CAE0F}"/>
              </a:ext>
            </a:extLst>
          </p:cNvPr>
          <p:cNvSpPr txBox="1"/>
          <p:nvPr/>
        </p:nvSpPr>
        <p:spPr>
          <a:xfrm>
            <a:off x="2635181" y="269353"/>
            <a:ext cx="67280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DirecTV Is the Most Popular Provider</a:t>
            </a:r>
          </a:p>
        </p:txBody>
      </p:sp>
    </p:spTree>
    <p:extLst>
      <p:ext uri="{BB962C8B-B14F-4D97-AF65-F5344CB8AC3E}">
        <p14:creationId xmlns:p14="http://schemas.microsoft.com/office/powerpoint/2010/main" val="1686955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144D145E-A8D4-41AC-B35A-49D7DBEB9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104" y="2321523"/>
            <a:ext cx="8134350" cy="3895725"/>
          </a:xfrm>
          <a:prstGeom prst="rect">
            <a:avLst/>
          </a:prstGeom>
        </p:spPr>
      </p:pic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71CC527-6888-4AE4-860E-545CB5DC6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957" y="0"/>
            <a:ext cx="6656085" cy="202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277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2F9AA4-0CA6-46C3-98C9-F1F0AD0A0213}"/>
              </a:ext>
            </a:extLst>
          </p:cNvPr>
          <p:cNvSpPr txBox="1"/>
          <p:nvPr/>
        </p:nvSpPr>
        <p:spPr>
          <a:xfrm>
            <a:off x="3330341" y="385011"/>
            <a:ext cx="5216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21CF8-90CB-4DEE-85DB-17EC4ACAFCF5}"/>
              </a:ext>
            </a:extLst>
          </p:cNvPr>
          <p:cNvSpPr txBox="1"/>
          <p:nvPr/>
        </p:nvSpPr>
        <p:spPr>
          <a:xfrm>
            <a:off x="2067415" y="3597834"/>
            <a:ext cx="858573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“Our strategy is to create the best entertainment and communications experiences in the world.”</a:t>
            </a:r>
          </a:p>
          <a:p>
            <a:endParaRPr lang="en-US" sz="2800" dirty="0"/>
          </a:p>
          <a:p>
            <a:r>
              <a:rPr lang="en-US" sz="2800" dirty="0"/>
              <a:t>				RANDALL STEPHENSON</a:t>
            </a:r>
          </a:p>
          <a:p>
            <a:pPr lvl="8"/>
            <a:r>
              <a:rPr lang="en-US" dirty="0"/>
              <a:t>Chairman, Chief Executive Officer and President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3C268C-B103-4842-BFED-A25863433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140" y="105108"/>
            <a:ext cx="4937719" cy="332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742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8FCC0D-E18B-4F71-B988-9844EC161585}"/>
              </a:ext>
            </a:extLst>
          </p:cNvPr>
          <p:cNvSpPr txBox="1"/>
          <p:nvPr/>
        </p:nvSpPr>
        <p:spPr>
          <a:xfrm>
            <a:off x="3836155" y="451500"/>
            <a:ext cx="451969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DirecTV Connect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EB13F93-485E-4024-9DBF-D6CC7A1DE994}"/>
              </a:ext>
            </a:extLst>
          </p:cNvPr>
          <p:cNvGrpSpPr/>
          <p:nvPr/>
        </p:nvGrpSpPr>
        <p:grpSpPr>
          <a:xfrm>
            <a:off x="1497145" y="1488790"/>
            <a:ext cx="9197709" cy="5028736"/>
            <a:chOff x="2493817" y="1606652"/>
            <a:chExt cx="8593777" cy="4654963"/>
          </a:xfrm>
        </p:grpSpPr>
        <p:pic>
          <p:nvPicPr>
            <p:cNvPr id="4" name="Picture 3" descr="A screenshot of a computer screen&#10;&#10;Description generated with very high confidence">
              <a:extLst>
                <a:ext uri="{FF2B5EF4-FFF2-40B4-BE49-F238E27FC236}">
                  <a16:creationId xmlns:a16="http://schemas.microsoft.com/office/drawing/2014/main" id="{ABBA1743-3CDD-4DDD-884C-43422FD27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3817" y="1606652"/>
              <a:ext cx="8593777" cy="4654963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CEF4C5C-C486-4A86-B383-21D0A6F8ABC9}"/>
                </a:ext>
              </a:extLst>
            </p:cNvPr>
            <p:cNvSpPr/>
            <p:nvPr/>
          </p:nvSpPr>
          <p:spPr>
            <a:xfrm>
              <a:off x="2600696" y="5251348"/>
              <a:ext cx="8486898" cy="10102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179C2E2-8D95-49C0-96EB-88DFC96BA3E4}"/>
                </a:ext>
              </a:extLst>
            </p:cNvPr>
            <p:cNvGrpSpPr/>
            <p:nvPr/>
          </p:nvGrpSpPr>
          <p:grpSpPr>
            <a:xfrm>
              <a:off x="2493817" y="1979781"/>
              <a:ext cx="8543660" cy="4133027"/>
              <a:chOff x="2493817" y="1979781"/>
              <a:chExt cx="8543660" cy="4133027"/>
            </a:xfrm>
          </p:grpSpPr>
          <p:pic>
            <p:nvPicPr>
              <p:cNvPr id="8" name="Picture 7" descr="Two people standing in a kitchen&#10;&#10;Description generated with high confidence">
                <a:extLst>
                  <a:ext uri="{FF2B5EF4-FFF2-40B4-BE49-F238E27FC236}">
                    <a16:creationId xmlns:a16="http://schemas.microsoft.com/office/drawing/2014/main" id="{19708117-BB0F-49CF-86DD-790A0593E31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5" t="7291"/>
              <a:stretch/>
            </p:blipFill>
            <p:spPr>
              <a:xfrm>
                <a:off x="2493817" y="2015637"/>
                <a:ext cx="7237582" cy="3688186"/>
              </a:xfrm>
              <a:prstGeom prst="rect">
                <a:avLst/>
              </a:prstGeom>
            </p:spPr>
          </p:pic>
          <p:pic>
            <p:nvPicPr>
              <p:cNvPr id="11" name="Picture 10" descr="A screenshot of a cell phone&#10;&#10;Description generated with very high confidence">
                <a:extLst>
                  <a:ext uri="{FF2B5EF4-FFF2-40B4-BE49-F238E27FC236}">
                    <a16:creationId xmlns:a16="http://schemas.microsoft.com/office/drawing/2014/main" id="{4D2F71B4-77E8-4CC4-8CDD-36A2CDD906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81048" y="4027466"/>
                <a:ext cx="1456429" cy="2085342"/>
              </a:xfrm>
              <a:prstGeom prst="rect">
                <a:avLst/>
              </a:prstGeom>
            </p:spPr>
          </p:pic>
          <p:pic>
            <p:nvPicPr>
              <p:cNvPr id="2052" name="Picture 4" descr="See the source image">
                <a:extLst>
                  <a:ext uri="{FF2B5EF4-FFF2-40B4-BE49-F238E27FC236}">
                    <a16:creationId xmlns:a16="http://schemas.microsoft.com/office/drawing/2014/main" id="{F86B2879-BB54-4CBB-B65C-A7FF8485F0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82" t="8629" r="34786"/>
              <a:stretch/>
            </p:blipFill>
            <p:spPr bwMode="auto">
              <a:xfrm>
                <a:off x="9581047" y="1979781"/>
                <a:ext cx="1456429" cy="2003821"/>
              </a:xfrm>
              <a:prstGeom prst="rect">
                <a:avLst/>
              </a:prstGeom>
              <a:ln w="127000" cap="sq">
                <a:noFill/>
                <a:miter lim="800000"/>
              </a:ln>
              <a:effectLst>
                <a:outerShdw blurRad="57150" dist="50800" dir="2700000" algn="tl" rotWithShape="0">
                  <a:srgbClr val="000000">
                    <a:alpha val="40000"/>
                  </a:srgbClr>
                </a:outerShdw>
              </a:effectLst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222385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at&amp;t coverage map 2017">
            <a:extLst>
              <a:ext uri="{FF2B5EF4-FFF2-40B4-BE49-F238E27FC236}">
                <a16:creationId xmlns:a16="http://schemas.microsoft.com/office/drawing/2014/main" id="{3556B308-275F-4FF4-AD19-4C0AF2799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19" y="2328531"/>
            <a:ext cx="5841106" cy="373749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C7BD4B-B8A2-4ADF-9F73-DD6A743BEF8D}"/>
              </a:ext>
            </a:extLst>
          </p:cNvPr>
          <p:cNvSpPr txBox="1"/>
          <p:nvPr/>
        </p:nvSpPr>
        <p:spPr>
          <a:xfrm>
            <a:off x="4795282" y="457200"/>
            <a:ext cx="318976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DirecTV Connect</a:t>
            </a:r>
          </a:p>
        </p:txBody>
      </p:sp>
      <p:pic>
        <p:nvPicPr>
          <p:cNvPr id="4" name="Graphic 3" descr="Laptop">
            <a:extLst>
              <a:ext uri="{FF2B5EF4-FFF2-40B4-BE49-F238E27FC236}">
                <a16:creationId xmlns:a16="http://schemas.microsoft.com/office/drawing/2014/main" id="{2AFF1D01-CEC1-4412-80C2-32E0D14B88D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864783" y="3307685"/>
            <a:ext cx="995915" cy="995915"/>
          </a:xfrm>
          <a:prstGeom prst="rect">
            <a:avLst/>
          </a:prstGeom>
        </p:spPr>
      </p:pic>
      <p:pic>
        <p:nvPicPr>
          <p:cNvPr id="6" name="Graphic 5" descr="Smart Phone">
            <a:extLst>
              <a:ext uri="{FF2B5EF4-FFF2-40B4-BE49-F238E27FC236}">
                <a16:creationId xmlns:a16="http://schemas.microsoft.com/office/drawing/2014/main" id="{7A06A867-59D0-4ED0-91AC-DAE70565281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472763" y="2724743"/>
            <a:ext cx="914400" cy="914400"/>
          </a:xfrm>
          <a:prstGeom prst="rect">
            <a:avLst/>
          </a:prstGeom>
        </p:spPr>
      </p:pic>
      <p:pic>
        <p:nvPicPr>
          <p:cNvPr id="8" name="Graphic 7" descr="Tablet">
            <a:extLst>
              <a:ext uri="{FF2B5EF4-FFF2-40B4-BE49-F238E27FC236}">
                <a16:creationId xmlns:a16="http://schemas.microsoft.com/office/drawing/2014/main" id="{59EE3029-8224-42FC-969E-0D6B5E12CB99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3558363" y="3480982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8DFCB1-DA79-44CC-927D-7A6F9D839BD8}"/>
              </a:ext>
            </a:extLst>
          </p:cNvPr>
          <p:cNvSpPr txBox="1"/>
          <p:nvPr/>
        </p:nvSpPr>
        <p:spPr>
          <a:xfrm>
            <a:off x="1860698" y="2849526"/>
            <a:ext cx="9037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6A66687-CCD3-4F6F-9AE8-3346A7ADEC3F}"/>
              </a:ext>
            </a:extLst>
          </p:cNvPr>
          <p:cNvCxnSpPr>
            <a:stCxn id="8" idx="3"/>
          </p:cNvCxnSpPr>
          <p:nvPr/>
        </p:nvCxnSpPr>
        <p:spPr>
          <a:xfrm flipV="1">
            <a:off x="4472763" y="3639143"/>
            <a:ext cx="457200" cy="29903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E279548-95BD-4AE9-86F2-EEA1DD70A19E}"/>
              </a:ext>
            </a:extLst>
          </p:cNvPr>
          <p:cNvCxnSpPr>
            <a:stCxn id="4" idx="3"/>
            <a:endCxn id="8" idx="1"/>
          </p:cNvCxnSpPr>
          <p:nvPr/>
        </p:nvCxnSpPr>
        <p:spPr>
          <a:xfrm>
            <a:off x="1860698" y="3805643"/>
            <a:ext cx="1697665" cy="13253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C2B5A93-F2E1-44B5-93F7-B1247FDE6571}"/>
              </a:ext>
            </a:extLst>
          </p:cNvPr>
          <p:cNvCxnSpPr/>
          <p:nvPr/>
        </p:nvCxnSpPr>
        <p:spPr>
          <a:xfrm flipV="1">
            <a:off x="1860698" y="2987566"/>
            <a:ext cx="2612065" cy="586785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006E4CB-464B-4F47-9B1F-8F9B9FCBEC94}"/>
              </a:ext>
            </a:extLst>
          </p:cNvPr>
          <p:cNvSpPr txBox="1"/>
          <p:nvPr/>
        </p:nvSpPr>
        <p:spPr>
          <a:xfrm>
            <a:off x="6653153" y="2279008"/>
            <a:ext cx="514550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AT&amp;T’s expertise in connectivity to let subscribers watch together no matter where they are.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Connect using two screens or one through a network of AT&amp;T-supported devices.</a:t>
            </a:r>
          </a:p>
          <a:p>
            <a:endParaRPr lang="en-US" sz="2800" dirty="0"/>
          </a:p>
          <a:p>
            <a:endParaRPr lang="en-US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46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1330</TotalTime>
  <Words>1430</Words>
  <Application>Microsoft Office PowerPoint</Application>
  <PresentationFormat>寬螢幕</PresentationFormat>
  <Paragraphs>457</Paragraphs>
  <Slides>24</Slides>
  <Notes>3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Century Gothic</vt:lpstr>
      <vt:lpstr>Wingdings</vt:lpstr>
      <vt:lpstr>Wingdings 3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Real-Time APIs</vt:lpstr>
      <vt:lpstr>What We Built</vt:lpstr>
      <vt:lpstr>PowerPoint 簡報</vt:lpstr>
      <vt:lpstr>PowerPoint 簡報</vt:lpstr>
      <vt:lpstr>Risks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McCartney</dc:creator>
  <cp:lastModifiedBy>Windows 使用者</cp:lastModifiedBy>
  <cp:revision>57</cp:revision>
  <dcterms:created xsi:type="dcterms:W3CDTF">2018-01-27T21:00:40Z</dcterms:created>
  <dcterms:modified xsi:type="dcterms:W3CDTF">2018-01-29T07:07:53Z</dcterms:modified>
</cp:coreProperties>
</file>

<file path=docProps/thumbnail.jpeg>
</file>